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66" r:id="rId4"/>
    <p:sldId id="263" r:id="rId5"/>
    <p:sldId id="264" r:id="rId6"/>
    <p:sldId id="265" r:id="rId7"/>
    <p:sldId id="260" r:id="rId8"/>
    <p:sldId id="272" r:id="rId9"/>
    <p:sldId id="259" r:id="rId10"/>
    <p:sldId id="278" r:id="rId11"/>
    <p:sldId id="279" r:id="rId12"/>
    <p:sldId id="280" r:id="rId13"/>
    <p:sldId id="267" r:id="rId14"/>
    <p:sldId id="269" r:id="rId15"/>
    <p:sldId id="270" r:id="rId16"/>
    <p:sldId id="268" r:id="rId17"/>
    <p:sldId id="276" r:id="rId18"/>
    <p:sldId id="281" r:id="rId19"/>
    <p:sldId id="282" r:id="rId20"/>
    <p:sldId id="283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583"/>
    <a:srgbClr val="6076B4"/>
    <a:srgbClr val="E4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85864" autoAdjust="0"/>
  </p:normalViewPr>
  <p:slideViewPr>
    <p:cSldViewPr>
      <p:cViewPr>
        <p:scale>
          <a:sx n="70" d="100"/>
          <a:sy n="70" d="100"/>
        </p:scale>
        <p:origin x="-143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0149-3CE8-4D96-9DDD-13993917A064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D7E6E-C305-4855-AAE9-6AF2DCE1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D7E6E-C305-4855-AAE9-6AF2DCE17E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D7E6E-C305-4855-AAE9-6AF2DCE17E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D7E6E-C305-4855-AAE9-6AF2DCE17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(need to calculate and compare distance from new example to all other examples).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D7E6E-C305-4855-AAE9-6AF2DCE17E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D7E6E-C305-4855-AAE9-6AF2DCE17E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3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0F16-672C-48AC-BB98-58FF6950B1D7}" type="datetime1">
              <a:rPr lang="en-US" smtClean="0"/>
              <a:t>12/31/2014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DE4-CB2E-4F69-976E-CA296ADF6165}" type="datetime1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29B-D4CA-4C40-B927-C05CF6EDE1D2}" type="datetime1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7174-19BD-40D8-827E-8F13228D786A}" type="datetime1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5B5D-2D26-4B5B-8E84-5830BC8211AD}" type="datetime1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9617-0F40-49C8-BD42-55E1AF5C0DA8}" type="datetime1">
              <a:rPr lang="en-US" smtClean="0"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9E19-3E5D-4753-B657-939016AB5E7F}" type="datetime1">
              <a:rPr lang="en-US" smtClean="0"/>
              <a:t>12/31/2014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F5B8-D016-4E67-B6A8-80A87EACDC2A}" type="datetime1">
              <a:rPr lang="en-US" smtClean="0"/>
              <a:t>12/31/2014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DD1-C618-42B9-A71D-6803C0F6569C}" type="datetime1">
              <a:rPr lang="en-US" smtClean="0"/>
              <a:t>12/31/2014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4D2F-2ABD-4E6D-A0E3-4EC9BF0F52CB}" type="datetime1">
              <a:rPr lang="en-US" smtClean="0"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C31D-7DFC-4EEB-9809-99596F967DFB}" type="datetime1">
              <a:rPr lang="en-US" smtClean="0"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16228-E073-4F61-A776-C5EDE3941D78}" type="datetime1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3C9AC2-AE44-4CC3-A52F-48C1EDB3FD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-nearest_neighbors_algorith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470812"/>
          </a:xfrm>
        </p:spPr>
        <p:txBody>
          <a:bodyPr/>
          <a:lstStyle/>
          <a:p>
            <a:r>
              <a:rPr lang="sr-Latn-RS" sz="2400" dirty="0" smtClean="0"/>
              <a:t>Elektrotehnički fakultet u Beogradu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Student: Vuk Mirović 3025/2013</a:t>
            </a:r>
          </a:p>
          <a:p>
            <a:r>
              <a:rPr lang="sr-Latn-RS" dirty="0" smtClean="0">
                <a:solidFill>
                  <a:schemeClr val="tx1"/>
                </a:solidFill>
              </a:rPr>
              <a:t>Profesor: dr Veljko Milutinovi</a:t>
            </a:r>
            <a:r>
              <a:rPr lang="sr-Latn-RS" dirty="0">
                <a:solidFill>
                  <a:schemeClr val="tx1"/>
                </a:solidFill>
              </a:rPr>
              <a:t>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772816"/>
            <a:ext cx="7772400" cy="2455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dirty="0" err="1" smtClean="0"/>
              <a:t>Algoritam</a:t>
            </a:r>
            <a:r>
              <a:rPr lang="sr-Latn-RS" sz="6000" dirty="0"/>
              <a:t> </a:t>
            </a:r>
            <a:endParaRPr lang="sr-Latn-RS" sz="6000" dirty="0" smtClean="0"/>
          </a:p>
          <a:p>
            <a:r>
              <a:rPr lang="en-US" sz="6000" dirty="0" smtClean="0"/>
              <a:t>k</a:t>
            </a:r>
            <a:r>
              <a:rPr lang="sr-Latn-RS" sz="6000" dirty="0"/>
              <a:t>-</a:t>
            </a:r>
            <a:r>
              <a:rPr lang="en-US" sz="6000" dirty="0" err="1" smtClean="0"/>
              <a:t>najbli</a:t>
            </a:r>
            <a:r>
              <a:rPr lang="sr-Latn-RS" sz="6000" dirty="0" smtClean="0"/>
              <a:t>žih suseda</a:t>
            </a:r>
            <a:endParaRPr lang="en-US" sz="6000" dirty="0"/>
          </a:p>
        </p:txBody>
      </p:sp>
      <p:pic>
        <p:nvPicPr>
          <p:cNvPr id="7" name="Picture 6" descr="etf_logo_2010_ci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8642" y="152400"/>
            <a:ext cx="1500664" cy="1752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Vuk</a:t>
            </a:r>
            <a:r>
              <a:rPr lang="en-US" dirty="0" smtClean="0"/>
              <a:t> </a:t>
            </a:r>
            <a:r>
              <a:rPr lang="en-US" dirty="0" err="1" smtClean="0"/>
              <a:t>Mirovi</a:t>
            </a:r>
            <a:r>
              <a:rPr lang="sr-Latn-RS" dirty="0" smtClean="0"/>
              <a:t>ć</a:t>
            </a:r>
            <a:r>
              <a:rPr lang="en-US" dirty="0" smtClean="0"/>
              <a:t> - wooque@gmail.com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9/19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955464"/>
              </p:ext>
            </p:extLst>
          </p:nvPr>
        </p:nvGraphicFramePr>
        <p:xfrm>
          <a:off x="467545" y="1844824"/>
          <a:ext cx="6682340" cy="316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468"/>
                <a:gridCol w="1336468"/>
                <a:gridCol w="1336468"/>
                <a:gridCol w="1336468"/>
                <a:gridCol w="1336468"/>
              </a:tblGrid>
              <a:tr h="577907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(god.)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(din.)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201079"/>
              </p:ext>
            </p:extLst>
          </p:nvPr>
        </p:nvGraphicFramePr>
        <p:xfrm>
          <a:off x="467545" y="1844824"/>
          <a:ext cx="8352925" cy="316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5"/>
                <a:gridCol w="1670585"/>
                <a:gridCol w="1670585"/>
                <a:gridCol w="1670585"/>
                <a:gridCol w="1670585"/>
              </a:tblGrid>
              <a:tr h="577907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(god.)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(din.)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Visina (cm.)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9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9/19</a:t>
            </a: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357337"/>
              </p:ext>
            </p:extLst>
          </p:nvPr>
        </p:nvGraphicFramePr>
        <p:xfrm>
          <a:off x="467545" y="1844824"/>
          <a:ext cx="8352925" cy="316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5"/>
                <a:gridCol w="1670585"/>
                <a:gridCol w="1670585"/>
                <a:gridCol w="1670585"/>
                <a:gridCol w="1670585"/>
              </a:tblGrid>
              <a:tr h="577907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(god.)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(din.)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Visina (cm.)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5508104" y="1844824"/>
            <a:ext cx="1584176" cy="31683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08104" y="1844824"/>
            <a:ext cx="1584176" cy="31683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10/19</a:t>
            </a: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126131"/>
              </p:ext>
            </p:extLst>
          </p:nvPr>
        </p:nvGraphicFramePr>
        <p:xfrm>
          <a:off x="467545" y="1844824"/>
          <a:ext cx="6682340" cy="317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5"/>
                <a:gridCol w="1670585"/>
                <a:gridCol w="1670585"/>
                <a:gridCol w="1670585"/>
              </a:tblGrid>
              <a:tr h="577907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(norm.)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(norm.)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80085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9517" y="5445224"/>
            <a:ext cx="677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Pera: starost: (24-11)/(64-11) = </a:t>
            </a:r>
            <a:r>
              <a:rPr lang="sr-Latn-RS" b="1" dirty="0" smtClean="0"/>
              <a:t>0,245</a:t>
            </a:r>
          </a:p>
          <a:p>
            <a:r>
              <a:rPr lang="sr-Latn-RS" dirty="0"/>
              <a:t> </a:t>
            </a:r>
            <a:r>
              <a:rPr lang="sr-Latn-RS" dirty="0" smtClean="0"/>
              <a:t>         prihod: (35k-1k)/(110k-1k) = </a:t>
            </a:r>
            <a:r>
              <a:rPr lang="sr-Latn-RS" b="1" dirty="0" smtClean="0"/>
              <a:t>0,31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4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11/19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6544" y="5445224"/>
            <a:ext cx="677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Snežana: euklidksa dist.: sqrt</a:t>
            </a:r>
            <a:r>
              <a:rPr lang="en-US" dirty="0" smtClean="0"/>
              <a:t>[</a:t>
            </a:r>
            <a:r>
              <a:rPr lang="sr-Latn-RS" dirty="0" smtClean="0"/>
              <a:t>(0,415-0,245)</a:t>
            </a:r>
            <a:r>
              <a:rPr lang="sr-Latn-RS" baseline="30000" dirty="0" smtClean="0"/>
              <a:t>2</a:t>
            </a:r>
            <a:r>
              <a:rPr lang="sr-Latn-RS" dirty="0" smtClean="0"/>
              <a:t> + (0,4-0,31)</a:t>
            </a:r>
            <a:r>
              <a:rPr lang="sr-Latn-RS" baseline="30000" dirty="0" smtClean="0"/>
              <a:t>2</a:t>
            </a:r>
            <a:r>
              <a:rPr lang="en-US" dirty="0" smtClean="0"/>
              <a:t>]</a:t>
            </a:r>
            <a:r>
              <a:rPr lang="sr-Latn-RS" dirty="0" smtClean="0"/>
              <a:t> = </a:t>
            </a:r>
            <a:r>
              <a:rPr lang="sr-Latn-RS" b="1" dirty="0" smtClean="0"/>
              <a:t>0,192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608741"/>
              </p:ext>
            </p:extLst>
          </p:nvPr>
        </p:nvGraphicFramePr>
        <p:xfrm>
          <a:off x="467543" y="1844824"/>
          <a:ext cx="8280920" cy="317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577907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(norm.)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(norm.)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Euklidska</a:t>
                      </a:r>
                      <a:r>
                        <a:rPr lang="sr-Latn-RS" sz="1600" baseline="0" dirty="0" smtClean="0"/>
                        <a:t> distanca</a:t>
                      </a:r>
                      <a:endParaRPr lang="en-US" sz="1600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0,395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0,31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0,192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0,751</a:t>
                      </a:r>
                      <a:endParaRPr lang="en-US" dirty="0"/>
                    </a:p>
                  </a:txBody>
                  <a:tcPr/>
                </a:tc>
              </a:tr>
              <a:tr h="380085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0,61</a:t>
                      </a:r>
                      <a:endParaRPr lang="en-US" dirty="0"/>
                    </a:p>
                  </a:txBody>
                  <a:tcPr/>
                </a:tc>
              </a:tr>
              <a:tr h="370064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6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12/19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605943"/>
              </p:ext>
            </p:extLst>
          </p:nvPr>
        </p:nvGraphicFramePr>
        <p:xfrm>
          <a:off x="467544" y="1844824"/>
          <a:ext cx="835293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(god.)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(din.)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Euklidska</a:t>
                      </a:r>
                      <a:r>
                        <a:rPr lang="sr-Latn-RS" sz="1600" baseline="0" dirty="0" smtClean="0"/>
                        <a:t> distanca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0,192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0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12/19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148073"/>
              </p:ext>
            </p:extLst>
          </p:nvPr>
        </p:nvGraphicFramePr>
        <p:xfrm>
          <a:off x="467544" y="1844824"/>
          <a:ext cx="835293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(god.)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(din.)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Euklidska</a:t>
                      </a:r>
                      <a:r>
                        <a:rPr lang="sr-Latn-RS" sz="1600" baseline="0" dirty="0" smtClean="0"/>
                        <a:t> distanca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mtClean="0">
                          <a:solidFill>
                            <a:srgbClr val="FF0000"/>
                          </a:solidFill>
                        </a:rPr>
                        <a:t>0,192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2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79" y="4716"/>
            <a:ext cx="8229600" cy="1600200"/>
          </a:xfrm>
        </p:spPr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79" y="1628800"/>
            <a:ext cx="8229600" cy="3571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Poseduje svoju kuću?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13/19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28" y="2546720"/>
            <a:ext cx="693282" cy="92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http://www.clker.com/cliparts/a/r/0/r/y/I/businessman-cartoo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2909182"/>
            <a:ext cx="449629" cy="12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http://thumbs.dreamstime.com/z/cute-little-girl-cartoon-illustration-cheerful-35711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4"/>
          <a:stretch/>
        </p:blipFill>
        <p:spPr bwMode="auto">
          <a:xfrm>
            <a:off x="5819974" y="2654700"/>
            <a:ext cx="715416" cy="80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21" y="3198406"/>
            <a:ext cx="1213784" cy="1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http://www.cartoonnetwork.co.uk/sites/www.cartoonnetwork.co.uk/files/m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99" y="3549368"/>
            <a:ext cx="1072033" cy="16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thumbs.dreamstime.com/z/big-nose-guy-cartoon-character-93299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9"/>
          <a:stretch/>
        </p:blipFill>
        <p:spPr bwMode="auto">
          <a:xfrm>
            <a:off x="5579350" y="3829245"/>
            <a:ext cx="1008000" cy="12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71869" y="2177388"/>
            <a:ext cx="5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19829" y="2909182"/>
            <a:ext cx="5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12595" y="35877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0048" y="26653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20427" y="377244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02638" y="291269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e</a:t>
            </a:r>
            <a:endParaRPr lang="en-US" dirty="0"/>
          </a:p>
        </p:txBody>
      </p:sp>
      <p:pic>
        <p:nvPicPr>
          <p:cNvPr id="33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8"/>
          <a:stretch/>
        </p:blipFill>
        <p:spPr bwMode="auto">
          <a:xfrm>
            <a:off x="2158431" y="3426693"/>
            <a:ext cx="1133594" cy="146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158431" y="35493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358006" y="2367085"/>
            <a:ext cx="3797532" cy="3372443"/>
          </a:xfrm>
          <a:prstGeom prst="ellipse">
            <a:avLst/>
          </a:prstGeom>
          <a:solidFill>
            <a:srgbClr val="6076B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Unapre</a:t>
            </a:r>
            <a:r>
              <a:rPr lang="sr-Latn-RS" dirty="0" smtClean="0"/>
              <a:t>đenje 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Dodavanje težinskih koeficijenata atributima</a:t>
            </a:r>
          </a:p>
          <a:p>
            <a:r>
              <a:rPr lang="sr-Latn-RS" dirty="0" smtClean="0">
                <a:solidFill>
                  <a:schemeClr val="tx1"/>
                </a:solidFill>
              </a:rPr>
              <a:t>Localy weighted voting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14/19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1910"/>
          <a:stretch/>
        </p:blipFill>
        <p:spPr bwMode="auto">
          <a:xfrm>
            <a:off x="435336" y="2780928"/>
            <a:ext cx="4320000" cy="25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36" y="2780928"/>
            <a:ext cx="3816424" cy="25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Unapre</a:t>
            </a:r>
            <a:r>
              <a:rPr lang="sr-Latn-RS" dirty="0" smtClean="0"/>
              <a:t>đenje 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Proporcionalno glasanje</a:t>
            </a:r>
          </a:p>
          <a:p>
            <a:pPr lvl="1"/>
            <a:r>
              <a:rPr lang="sr-Latn-RS" sz="1400" dirty="0" smtClean="0">
                <a:solidFill>
                  <a:schemeClr val="tx1"/>
                </a:solidFill>
              </a:rPr>
              <a:t>Klasifikacija u grupu sa najboljim local share/global share</a:t>
            </a:r>
          </a:p>
          <a:p>
            <a:pPr lvl="1"/>
            <a:r>
              <a:rPr lang="sr-Latn-RS" sz="1400" smtClean="0">
                <a:solidFill>
                  <a:schemeClr val="tx1"/>
                </a:solidFill>
              </a:rPr>
              <a:t>Verovatnija </a:t>
            </a:r>
            <a:r>
              <a:rPr lang="sr-Latn-RS" sz="1400" dirty="0" smtClean="0">
                <a:solidFill>
                  <a:schemeClr val="tx1"/>
                </a:solidFill>
              </a:rPr>
              <a:t>pripadnost grupi sa boljom lokalnom prisutnostšću u odnosu na globalnu</a:t>
            </a:r>
          </a:p>
          <a:p>
            <a:pPr lvl="1"/>
            <a:r>
              <a:rPr lang="sr-Latn-RS" sz="1400" dirty="0" smtClean="0">
                <a:solidFill>
                  <a:schemeClr val="tx1"/>
                </a:solidFill>
              </a:rPr>
              <a:t>Daje mogucnost da veoma male grupe ne budu preglasane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15/19</a:t>
            </a:r>
            <a:endParaRPr lang="en-US" dirty="0"/>
          </a:p>
        </p:txBody>
      </p:sp>
      <p:pic>
        <p:nvPicPr>
          <p:cNvPr id="4100" name="Picture 4" descr="http://clickwrite.com/images/whydoineedit/globallocalunbalanc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4861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dirty="0" smtClean="0"/>
              <a:t>Propo</a:t>
            </a:r>
            <a:r>
              <a:rPr lang="sr-Latn-RS" sz="4400" dirty="0" smtClean="0">
                <a:solidFill>
                  <a:srgbClr val="445583"/>
                </a:solidFill>
              </a:rPr>
              <a:t>rcionalno glasanje primer</a:t>
            </a:r>
            <a:endParaRPr lang="en-US" sz="4400" dirty="0">
              <a:solidFill>
                <a:srgbClr val="44558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16/</a:t>
            </a:r>
            <a:fld id="{D13C9AC2-AE44-4CC3-A52F-48C1EDB3FDF1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2254"/>
              </p:ext>
            </p:extLst>
          </p:nvPr>
        </p:nvGraphicFramePr>
        <p:xfrm>
          <a:off x="467544" y="1844824"/>
          <a:ext cx="835293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(god.)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(din.)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Euklidska</a:t>
                      </a:r>
                      <a:r>
                        <a:rPr lang="sr-Latn-RS" sz="1600" baseline="0" dirty="0" smtClean="0"/>
                        <a:t> distanca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0,192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3732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local share/global share (Ne)  = (1/3) / (1/6) = 2</a:t>
            </a:r>
          </a:p>
          <a:p>
            <a:r>
              <a:rPr lang="sr-Latn-RS" dirty="0"/>
              <a:t>l</a:t>
            </a:r>
            <a:r>
              <a:rPr lang="sr-Latn-RS" dirty="0" smtClean="0"/>
              <a:t>ocal share/global share (Da) = (2/3) / (5/6) = 0,8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r>
              <a:rPr lang="sr-Latn-RS" sz="1800" dirty="0" smtClean="0">
                <a:solidFill>
                  <a:schemeClr val="tx1"/>
                </a:solidFill>
              </a:rPr>
              <a:t>Učenje na bazi primeraka (instance-based)</a:t>
            </a:r>
          </a:p>
          <a:p>
            <a:r>
              <a:rPr lang="sr-Latn-RS" sz="1800" dirty="0" smtClean="0">
                <a:solidFill>
                  <a:schemeClr val="tx1"/>
                </a:solidFill>
              </a:rPr>
              <a:t>Nema modela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treniranja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U</a:t>
            </a:r>
            <a:r>
              <a:rPr lang="sr-Latn-RS" sz="1800" dirty="0" smtClean="0">
                <a:solidFill>
                  <a:schemeClr val="tx1"/>
                </a:solidFill>
              </a:rPr>
              <a:t>čenje se odlaže do klasifikacije novog primerka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sr-Latn-RS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K</a:t>
            </a:r>
            <a:r>
              <a:rPr lang="sr-Latn-RS" sz="1800" dirty="0" smtClean="0">
                <a:solidFill>
                  <a:schemeClr val="tx1"/>
                </a:solidFill>
              </a:rPr>
              <a:t>lasifik</a:t>
            </a:r>
            <a:r>
              <a:rPr lang="en-US" sz="1800" dirty="0" err="1" smtClean="0">
                <a:solidFill>
                  <a:schemeClr val="tx1"/>
                </a:solidFill>
              </a:rPr>
              <a:t>acija</a:t>
            </a:r>
            <a:r>
              <a:rPr lang="sr-Latn-RS" sz="1800" dirty="0" smtClean="0">
                <a:solidFill>
                  <a:schemeClr val="tx1"/>
                </a:solidFill>
              </a:rPr>
              <a:t> na osnovu poređenja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Latn-RS" sz="1800" dirty="0" smtClean="0">
                <a:solidFill>
                  <a:schemeClr val="tx1"/>
                </a:solidFill>
              </a:rPr>
              <a:t>sa najsličnijim postojećim primer</a:t>
            </a:r>
            <a:r>
              <a:rPr lang="en-US" sz="1800" dirty="0" err="1" smtClean="0">
                <a:solidFill>
                  <a:schemeClr val="tx1"/>
                </a:solidFill>
              </a:rPr>
              <a:t>cima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1/19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7"/>
            <a:ext cx="4248472" cy="26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dirty="0"/>
              <a:t>Propo</a:t>
            </a:r>
            <a:r>
              <a:rPr lang="sr-Latn-RS" sz="4400" dirty="0">
                <a:solidFill>
                  <a:srgbClr val="445583"/>
                </a:solidFill>
              </a:rPr>
              <a:t>rcionalno glasanje primer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16/19</a:t>
            </a: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102697"/>
              </p:ext>
            </p:extLst>
          </p:nvPr>
        </p:nvGraphicFramePr>
        <p:xfrm>
          <a:off x="467544" y="1844824"/>
          <a:ext cx="835293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Primerci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Starost (god.)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Prihod</a:t>
                      </a:r>
                      <a:r>
                        <a:rPr lang="sr-Latn-RS" sz="1600" dirty="0" smtClean="0"/>
                        <a:t> (din.)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Poseduje kuću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Euklidska</a:t>
                      </a:r>
                      <a:r>
                        <a:rPr lang="sr-Latn-RS" sz="1600" baseline="0" dirty="0" smtClean="0"/>
                        <a:t> distanca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Anastasija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0,31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Snežana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mtClean="0">
                          <a:solidFill>
                            <a:srgbClr val="FF0000"/>
                          </a:solidFill>
                        </a:rPr>
                        <a:t>0,192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Radiša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Dobrivoje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Ljubica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0,75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lvl="4"/>
            <a:endParaRPr lang="sr-Latn-RS" sz="2000" dirty="0" smtClean="0">
              <a:solidFill>
                <a:schemeClr val="tx1"/>
              </a:solidFill>
            </a:endParaRPr>
          </a:p>
          <a:p>
            <a:pPr lvl="4"/>
            <a:r>
              <a:rPr lang="sr-Latn-RS" sz="2000" dirty="0" smtClean="0">
                <a:solidFill>
                  <a:schemeClr val="tx1"/>
                </a:solidFill>
              </a:rPr>
              <a:t>Jednostavan i intuitivan</a:t>
            </a:r>
          </a:p>
          <a:p>
            <a:pPr lvl="4"/>
            <a:r>
              <a:rPr lang="sr-Latn-RS" sz="2000" dirty="0" smtClean="0">
                <a:solidFill>
                  <a:schemeClr val="tx1"/>
                </a:solidFill>
              </a:rPr>
              <a:t>Jednostavna impelmentacija i korišćenje</a:t>
            </a:r>
            <a:endParaRPr lang="en-US" sz="2000" dirty="0">
              <a:solidFill>
                <a:schemeClr val="tx1"/>
              </a:solidFill>
            </a:endParaRPr>
          </a:p>
          <a:p>
            <a:pPr lvl="4"/>
            <a:r>
              <a:rPr lang="sr-Latn-RS" sz="2000" dirty="0" smtClean="0">
                <a:solidFill>
                  <a:schemeClr val="tx1"/>
                </a:solidFill>
              </a:rPr>
              <a:t>Nema treniranja, ni modela</a:t>
            </a:r>
          </a:p>
          <a:p>
            <a:pPr lvl="4"/>
            <a:r>
              <a:rPr lang="sr-Latn-RS" sz="2000" dirty="0" smtClean="0">
                <a:solidFill>
                  <a:schemeClr val="tx1"/>
                </a:solidFill>
              </a:rPr>
              <a:t>Otporan na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</a:rPr>
              <a:t>loše primerke variranjem parametra k</a:t>
            </a:r>
            <a:endParaRPr lang="sr-Latn-RS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sr-Latn-RS" sz="2800" dirty="0">
              <a:solidFill>
                <a:schemeClr val="tx1"/>
              </a:solidFill>
            </a:endParaRPr>
          </a:p>
          <a:p>
            <a:pPr marL="2227950" lvl="5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</a:rPr>
              <a:t>Dosta memorijskog prostora za sve primerke</a:t>
            </a:r>
            <a:endParaRPr lang="sr-Latn-RS" sz="2000" dirty="0">
              <a:solidFill>
                <a:schemeClr val="tx1"/>
              </a:solidFill>
            </a:endParaRPr>
          </a:p>
          <a:p>
            <a:pPr marL="2227950" lvl="5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Z</a:t>
            </a:r>
            <a:r>
              <a:rPr lang="sr-Latn-RS" sz="2000" dirty="0" smtClean="0">
                <a:solidFill>
                  <a:schemeClr val="tx1"/>
                </a:solidFill>
              </a:rPr>
              <a:t>ahtevan za izračunavanje, spora klasifikacija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27950" lvl="5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</a:rPr>
              <a:t>Mora</a:t>
            </a:r>
            <a:r>
              <a:rPr lang="en-US" sz="2000" dirty="0" err="1" smtClean="0">
                <a:solidFill>
                  <a:schemeClr val="tx1"/>
                </a:solidFill>
              </a:rPr>
              <a:t>ju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se pažljivo odabrati </a:t>
            </a:r>
            <a:r>
              <a:rPr lang="en-US" sz="2000" dirty="0" err="1" smtClean="0">
                <a:solidFill>
                  <a:schemeClr val="tx1"/>
                </a:solidFill>
              </a:rPr>
              <a:t>atributi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27950" lvl="5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</a:rPr>
              <a:t>Mora se pažljivo odabrati funkcija distance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17/19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8" y="3068960"/>
            <a:ext cx="1688976" cy="16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upload.wikimedia.org/wikipedia/commons/thumb/8/85/Smiley.svg/2000px-Smile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1" r="-5121"/>
          <a:stretch/>
        </p:blipFill>
        <p:spPr bwMode="auto">
          <a:xfrm>
            <a:off x="611560" y="1719632"/>
            <a:ext cx="1519152" cy="13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CS" sz="2000" dirty="0" smtClean="0">
                <a:solidFill>
                  <a:schemeClr val="tx1"/>
                </a:solidFill>
              </a:rPr>
              <a:t>D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sr-Latn-CS" sz="2000" dirty="0">
                <a:solidFill>
                  <a:schemeClr val="tx1"/>
                </a:solidFill>
              </a:rPr>
              <a:t>Larose</a:t>
            </a:r>
            <a:r>
              <a:rPr lang="en-US" sz="2000" dirty="0">
                <a:solidFill>
                  <a:schemeClr val="tx1"/>
                </a:solidFill>
              </a:rPr>
              <a:t>, “Discovering knowledge in data”, 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chemeClr val="tx1"/>
                </a:solidFill>
              </a:rPr>
              <a:t>	John </a:t>
            </a:r>
            <a:r>
              <a:rPr lang="en-US" sz="2000" dirty="0" smtClean="0">
                <a:solidFill>
                  <a:schemeClr val="tx1"/>
                </a:solidFill>
              </a:rPr>
              <a:t>Wiley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&amp; </a:t>
            </a:r>
            <a:r>
              <a:rPr lang="en-US" sz="2000" dirty="0">
                <a:solidFill>
                  <a:schemeClr val="tx1"/>
                </a:solidFill>
              </a:rPr>
              <a:t>Sons, New Jersey</a:t>
            </a:r>
            <a:r>
              <a:rPr lang="sr-Latn-CS" sz="2000" dirty="0">
                <a:solidFill>
                  <a:schemeClr val="tx1"/>
                </a:solidFill>
              </a:rPr>
              <a:t>, 2005</a:t>
            </a:r>
            <a:r>
              <a:rPr lang="en-US" sz="2000" dirty="0">
                <a:solidFill>
                  <a:schemeClr val="tx1"/>
                </a:solidFill>
              </a:rPr>
              <a:t>, pp. </a:t>
            </a:r>
            <a:r>
              <a:rPr lang="sr-Latn-CS" sz="2000" dirty="0" smtClean="0">
                <a:solidFill>
                  <a:schemeClr val="tx1"/>
                </a:solidFill>
              </a:rPr>
              <a:t>149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sr-Latn-CS" sz="2000" dirty="0" smtClean="0">
                <a:solidFill>
                  <a:schemeClr val="tx1"/>
                </a:solidFill>
              </a:rPr>
              <a:t>164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err="1">
                <a:solidFill>
                  <a:schemeClr val="tx1"/>
                </a:solidFill>
              </a:rPr>
              <a:t>I.H.Witten</a:t>
            </a:r>
            <a:r>
              <a:rPr lang="sr-Latn-R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E.Frank</a:t>
            </a:r>
            <a:r>
              <a:rPr lang="en-US" sz="2000" dirty="0">
                <a:solidFill>
                  <a:schemeClr val="tx1"/>
                </a:solidFill>
              </a:rPr>
              <a:t>, ”Data Mining-Practical Machine Learning Tools and Techniques”, Morgan Kaufman, San Francisco, 2005, pp. </a:t>
            </a:r>
            <a:r>
              <a:rPr lang="sr-Latn-RS" sz="2000" dirty="0">
                <a:solidFill>
                  <a:schemeClr val="tx1"/>
                </a:solidFill>
              </a:rPr>
              <a:t>244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sr-Latn-RS" sz="2000" dirty="0" smtClean="0">
                <a:solidFill>
                  <a:schemeClr val="tx1"/>
                </a:solidFill>
              </a:rPr>
              <a:t>250</a:t>
            </a:r>
            <a:endParaRPr lang="sr-Latn-C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solidFill>
                  <a:schemeClr val="tx1"/>
                </a:solidFill>
              </a:rPr>
              <a:t>Cover </a:t>
            </a:r>
            <a:r>
              <a:rPr lang="en-US" sz="2000" dirty="0">
                <a:solidFill>
                  <a:schemeClr val="tx1"/>
                </a:solidFill>
              </a:rPr>
              <a:t>TM, Hart PE</a:t>
            </a:r>
            <a:r>
              <a:rPr lang="sr-Latn-RS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"Nearest neighbor pattern</a:t>
            </a:r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classification„</a:t>
            </a:r>
            <a:r>
              <a:rPr lang="sr-Latn-RS" sz="2000" dirty="0">
                <a:solidFill>
                  <a:schemeClr val="tx1"/>
                </a:solidFill>
              </a:rPr>
              <a:t>   </a:t>
            </a:r>
            <a:r>
              <a:rPr lang="en-US" sz="2000" i="1" dirty="0">
                <a:solidFill>
                  <a:schemeClr val="tx1"/>
                </a:solidFill>
              </a:rPr>
              <a:t>IEEE Transactions on Information Theory</a:t>
            </a:r>
            <a:r>
              <a:rPr lang="sr-Latn-RS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1967</a:t>
            </a:r>
            <a:r>
              <a:rPr lang="sr-Latn-RS" sz="2000" dirty="0">
                <a:solidFill>
                  <a:schemeClr val="tx1"/>
                </a:solidFill>
              </a:rPr>
              <a:t>, pp.</a:t>
            </a:r>
            <a:r>
              <a:rPr lang="en-US" sz="2000" dirty="0">
                <a:solidFill>
                  <a:schemeClr val="tx1"/>
                </a:solidFill>
              </a:rPr>
              <a:t> 21–27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solidFill>
                  <a:schemeClr val="tx1"/>
                </a:solidFill>
              </a:rPr>
              <a:t>-,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en.wikipedia.org/wiki/K</a:t>
            </a:r>
            <a:r>
              <a:rPr lang="sr-Latn-RS" sz="2000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hlinkClick r:id="rId3"/>
              </a:rPr>
              <a:t>nearest_neighbors_algorithm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Wikipedia-the </a:t>
            </a:r>
            <a:r>
              <a:rPr lang="en-US" sz="2000" dirty="0">
                <a:solidFill>
                  <a:schemeClr val="tx1"/>
                </a:solidFill>
              </a:rPr>
              <a:t>free encyclopedia, </a:t>
            </a:r>
            <a:r>
              <a:rPr lang="sr-Latn-RS" sz="2000" dirty="0" smtClean="0">
                <a:solidFill>
                  <a:schemeClr val="tx1"/>
                </a:solidFill>
              </a:rPr>
              <a:t>26</a:t>
            </a:r>
            <a:r>
              <a:rPr lang="en-US" sz="2000" dirty="0" smtClean="0">
                <a:solidFill>
                  <a:schemeClr val="tx1"/>
                </a:solidFill>
              </a:rPr>
              <a:t>.12.201</a:t>
            </a:r>
            <a:r>
              <a:rPr lang="sr-Latn-RS" sz="2000" dirty="0" smtClean="0">
                <a:solidFill>
                  <a:schemeClr val="tx1"/>
                </a:solidFill>
              </a:rPr>
              <a:t>4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22" y="4725144"/>
            <a:ext cx="2628900" cy="15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sr-Latn-RS" dirty="0" smtClean="0"/>
              <a:t>18/19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pa</a:t>
            </a:r>
            <a:r>
              <a:rPr lang="sr-Latn-RS" dirty="0" smtClean="0"/>
              <a:t>žnji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r-Latn-RS" dirty="0" smtClean="0">
                <a:solidFill>
                  <a:schemeClr val="tx1"/>
                </a:solidFill>
              </a:rPr>
              <a:t>Vuk Mirović</a:t>
            </a:r>
          </a:p>
          <a:p>
            <a:pPr marL="0" indent="0" algn="ctr">
              <a:buNone/>
            </a:pPr>
            <a:r>
              <a:rPr lang="sr-Latn-RS" dirty="0">
                <a:solidFill>
                  <a:schemeClr val="tx1"/>
                </a:solidFill>
              </a:rPr>
              <a:t>w</a:t>
            </a:r>
            <a:r>
              <a:rPr lang="sr-Latn-RS" dirty="0" smtClean="0">
                <a:solidFill>
                  <a:schemeClr val="tx1"/>
                </a:solidFill>
              </a:rPr>
              <a:t>ooque@gmail.com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19/19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697527" cy="278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5" y="0"/>
            <a:ext cx="8229600" cy="1600200"/>
          </a:xfrm>
        </p:spPr>
        <p:txBody>
          <a:bodyPr/>
          <a:lstStyle/>
          <a:p>
            <a:r>
              <a:rPr lang="sr-Latn-RS" dirty="0" smtClean="0"/>
              <a:t>Algoritam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2/19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87624" y="2523086"/>
            <a:ext cx="236788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For each classified instance 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7624" y="3377687"/>
            <a:ext cx="236788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Calculate distance(x,y)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87624" y="4149080"/>
            <a:ext cx="236788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 smtClean="0"/>
          </a:p>
          <a:p>
            <a:pPr algn="ctr"/>
            <a:r>
              <a:rPr lang="sr-Latn-RS" dirty="0" smtClean="0"/>
              <a:t>Select the k nearest instances to x: K(x)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7624" y="4941168"/>
            <a:ext cx="236788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Assign to x the most common class in K(x)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87624" y="1700809"/>
            <a:ext cx="2367887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For new instance x to be classified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2371567" y="2420888"/>
            <a:ext cx="1" cy="102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42899" y="2881385"/>
            <a:ext cx="360041" cy="1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42899" y="370366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02940" y="2883126"/>
            <a:ext cx="0" cy="822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7" idx="0"/>
          </p:cNvCxnSpPr>
          <p:nvPr/>
        </p:nvCxnSpPr>
        <p:spPr>
          <a:xfrm>
            <a:off x="2371568" y="3243166"/>
            <a:ext cx="0" cy="134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9" idx="0"/>
          </p:cNvCxnSpPr>
          <p:nvPr/>
        </p:nvCxnSpPr>
        <p:spPr>
          <a:xfrm>
            <a:off x="2371568" y="479715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>
            <a:off x="2371568" y="4025759"/>
            <a:ext cx="0" cy="12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-5186" r="-2551" b="4584"/>
          <a:stretch/>
        </p:blipFill>
        <p:spPr bwMode="auto">
          <a:xfrm>
            <a:off x="4355976" y="1966175"/>
            <a:ext cx="370800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Algoritam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 smtClean="0">
                <a:solidFill>
                  <a:schemeClr val="tx1"/>
                </a:solidFill>
              </a:rPr>
              <a:t>Svaki primerak je određen atributima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	  </a:t>
            </a:r>
            <a:r>
              <a:rPr lang="sr-Latn-RS" sz="2000" dirty="0" smtClean="0">
                <a:solidFill>
                  <a:schemeClr val="tx1"/>
                </a:solidFill>
              </a:rPr>
              <a:t>Snežana</a:t>
            </a:r>
            <a:r>
              <a:rPr lang="sr-Latn-RS" dirty="0" smtClean="0">
                <a:solidFill>
                  <a:schemeClr val="tx1"/>
                </a:solidFill>
              </a:rPr>
              <a:t>                              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        </a:t>
            </a:r>
            <a:r>
              <a:rPr lang="sr-Latn-RS" sz="2000" dirty="0" smtClean="0">
                <a:solidFill>
                  <a:schemeClr val="tx1"/>
                </a:solidFill>
              </a:rPr>
              <a:t>Pera</a:t>
            </a: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1800" dirty="0">
                <a:solidFill>
                  <a:schemeClr val="tx1"/>
                </a:solidFill>
              </a:rPr>
              <a:t> </a:t>
            </a:r>
            <a:r>
              <a:rPr lang="sr-Latn-RS" sz="1800" dirty="0" smtClean="0">
                <a:solidFill>
                  <a:schemeClr val="tx1"/>
                </a:solidFill>
              </a:rPr>
              <a:t>                starost: 33 god.		              starost: 24 god</a:t>
            </a:r>
          </a:p>
          <a:p>
            <a:pPr marL="0" indent="0">
              <a:buNone/>
            </a:pPr>
            <a:r>
              <a:rPr lang="sr-Latn-RS" sz="1800" dirty="0">
                <a:solidFill>
                  <a:schemeClr val="tx1"/>
                </a:solidFill>
              </a:rPr>
              <a:t>	 </a:t>
            </a:r>
            <a:r>
              <a:rPr lang="sr-Latn-RS" sz="1800" dirty="0" smtClean="0">
                <a:solidFill>
                  <a:schemeClr val="tx1"/>
                </a:solidFill>
              </a:rPr>
              <a:t> prihod: 45 000 din.             	              prihod: 90 000 din</a:t>
            </a:r>
          </a:p>
          <a:p>
            <a:pPr marL="0" indent="0">
              <a:buNone/>
            </a:pPr>
            <a:r>
              <a:rPr lang="sr-Latn-RS" sz="1800" dirty="0">
                <a:solidFill>
                  <a:schemeClr val="tx1"/>
                </a:solidFill>
              </a:rPr>
              <a:t>	 </a:t>
            </a:r>
            <a:r>
              <a:rPr lang="sr-Latn-RS" sz="1800" dirty="0" smtClean="0">
                <a:solidFill>
                  <a:schemeClr val="tx1"/>
                </a:solidFill>
              </a:rPr>
              <a:t> visina: 165 cm                           	              visina: 180 cm</a:t>
            </a:r>
            <a:endParaRPr lang="sr-Latn-RS" sz="1800" dirty="0">
              <a:solidFill>
                <a:schemeClr val="tx1"/>
              </a:solidFill>
            </a:endParaRPr>
          </a:p>
          <a:p>
            <a:r>
              <a:rPr lang="sr-Latn-RS" sz="1800" dirty="0" smtClean="0">
                <a:solidFill>
                  <a:schemeClr val="tx1"/>
                </a:solidFill>
              </a:rPr>
              <a:t>Sličnost najčešće određuje euklidska distanca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Latn-R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me</a:t>
            </a:r>
            <a:r>
              <a:rPr lang="sr-Latn-RS" sz="1800" dirty="0" smtClean="0">
                <a:solidFill>
                  <a:schemeClr val="tx1"/>
                </a:solidFill>
              </a:rPr>
              <a:t>đu atributima: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R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1400" dirty="0">
                <a:solidFill>
                  <a:schemeClr val="tx1"/>
                </a:solidFill>
              </a:rPr>
              <a:t>	</a:t>
            </a:r>
            <a:r>
              <a:rPr lang="sr-Latn-RS" sz="1400" dirty="0" smtClean="0">
                <a:solidFill>
                  <a:schemeClr val="tx1"/>
                </a:solidFill>
              </a:rPr>
              <a:t>	              </a:t>
            </a:r>
          </a:p>
          <a:p>
            <a:pPr marL="0" indent="0">
              <a:buNone/>
            </a:pPr>
            <a:r>
              <a:rPr lang="sr-Latn-RS" sz="1400" dirty="0">
                <a:solidFill>
                  <a:schemeClr val="tx1"/>
                </a:solidFill>
              </a:rPr>
              <a:t> </a:t>
            </a:r>
            <a:r>
              <a:rPr lang="sr-Latn-RS" sz="1400" dirty="0" smtClean="0">
                <a:solidFill>
                  <a:schemeClr val="tx1"/>
                </a:solidFill>
              </a:rPr>
              <a:t>                                                   gde su Xi i Yi atributi  primeraka  X i Y</a:t>
            </a:r>
          </a:p>
          <a:p>
            <a:endParaRPr lang="sr-Latn-RS" sz="1800" dirty="0" smtClean="0">
              <a:solidFill>
                <a:schemeClr val="tx1"/>
              </a:solidFill>
            </a:endParaRPr>
          </a:p>
          <a:p>
            <a:r>
              <a:rPr lang="sr-Latn-RS" sz="1700" dirty="0" smtClean="0">
                <a:solidFill>
                  <a:schemeClr val="tx1"/>
                </a:solidFill>
              </a:rPr>
              <a:t>Distance(Snežana, Pera) = </a:t>
            </a:r>
            <a:r>
              <a:rPr lang="sr-Latn-RS" sz="1700" dirty="0" smtClean="0">
                <a:solidFill>
                  <a:schemeClr val="tx1"/>
                </a:solidFill>
              </a:rPr>
              <a:t>sqrt</a:t>
            </a:r>
            <a:r>
              <a:rPr lang="en-US" sz="1700" dirty="0" smtClean="0">
                <a:solidFill>
                  <a:schemeClr val="tx1"/>
                </a:solidFill>
              </a:rPr>
              <a:t>[(33-24)</a:t>
            </a:r>
            <a:r>
              <a:rPr lang="en-US" sz="1700" baseline="30000" dirty="0" smtClean="0">
                <a:solidFill>
                  <a:schemeClr val="tx1"/>
                </a:solidFill>
              </a:rPr>
              <a:t>2</a:t>
            </a:r>
            <a:r>
              <a:rPr lang="en-US" sz="1700" dirty="0" smtClean="0">
                <a:solidFill>
                  <a:schemeClr val="tx1"/>
                </a:solidFill>
              </a:rPr>
              <a:t>+(45k-35k)</a:t>
            </a:r>
            <a:r>
              <a:rPr lang="en-US" sz="1700" baseline="30000" dirty="0" smtClean="0">
                <a:solidFill>
                  <a:schemeClr val="tx1"/>
                </a:solidFill>
              </a:rPr>
              <a:t>2</a:t>
            </a:r>
            <a:r>
              <a:rPr lang="en-US" sz="1700" dirty="0" smtClean="0">
                <a:solidFill>
                  <a:schemeClr val="tx1"/>
                </a:solidFill>
              </a:rPr>
              <a:t>+(180-165)</a:t>
            </a:r>
            <a:r>
              <a:rPr lang="en-US" sz="1700" baseline="30000" dirty="0" smtClean="0">
                <a:solidFill>
                  <a:schemeClr val="tx1"/>
                </a:solidFill>
              </a:rPr>
              <a:t>2</a:t>
            </a:r>
            <a:r>
              <a:rPr lang="en-US" sz="1700" dirty="0" smtClean="0">
                <a:solidFill>
                  <a:schemeClr val="tx1"/>
                </a:solidFill>
              </a:rPr>
              <a:t>] ≈ 10 000</a:t>
            </a: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3/19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62838"/>
              </p:ext>
            </p:extLst>
          </p:nvPr>
        </p:nvGraphicFramePr>
        <p:xfrm>
          <a:off x="3219678" y="3861048"/>
          <a:ext cx="270464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1726920" imgH="507960" progId="Equation.3">
                  <p:embed/>
                </p:oleObj>
              </mc:Choice>
              <mc:Fallback>
                <p:oleObj name="Equation" r:id="rId3" imgW="17269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678" y="3861048"/>
                        <a:ext cx="2704643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http://www.cartoonnetwork.co.uk/sites/www.cartoonnetwork.co.uk/files/m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936104" cy="14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7959"/>
            <a:ext cx="1213784" cy="1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4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Atributi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>
                <a:solidFill>
                  <a:schemeClr val="tx1"/>
                </a:solidFill>
              </a:rPr>
              <a:t>Ditanca se obično računa na osnovu svih atributa</a:t>
            </a:r>
          </a:p>
          <a:p>
            <a:r>
              <a:rPr lang="sr-Latn-RS" sz="2000" dirty="0" smtClean="0">
                <a:solidFill>
                  <a:schemeClr val="tx1"/>
                </a:solidFill>
              </a:rPr>
              <a:t>Nisu svi atributi relevantni (visina)</a:t>
            </a:r>
          </a:p>
          <a:p>
            <a:r>
              <a:rPr lang="sr-Latn-RS" sz="2000" dirty="0">
                <a:solidFill>
                  <a:schemeClr val="tx1"/>
                </a:solidFill>
              </a:rPr>
              <a:t>P</a:t>
            </a:r>
            <a:r>
              <a:rPr lang="sr-Latn-RS" sz="2000" dirty="0" smtClean="0">
                <a:solidFill>
                  <a:schemeClr val="tx1"/>
                </a:solidFill>
              </a:rPr>
              <a:t>ostojanje korelacije među atributima (godina rođenja)</a:t>
            </a:r>
          </a:p>
          <a:p>
            <a:r>
              <a:rPr lang="sr-Latn-RS" sz="2000" dirty="0" smtClean="0">
                <a:solidFill>
                  <a:schemeClr val="tx1"/>
                </a:solidFill>
              </a:rPr>
              <a:t>Vrednosti nekih atributa mogu imati dominatan faktor (prihod)</a:t>
            </a:r>
          </a:p>
          <a:p>
            <a:pPr lvl="1"/>
            <a:endParaRPr lang="sr-Latn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4/19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9803"/>
            <a:ext cx="3170674" cy="23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23" y="3419804"/>
            <a:ext cx="2857834" cy="23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Atributi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Ukloniti </a:t>
            </a:r>
            <a:r>
              <a:rPr lang="sr-Latn-RS" dirty="0">
                <a:solidFill>
                  <a:schemeClr val="tx1"/>
                </a:solidFill>
              </a:rPr>
              <a:t>nerelevante i redundantne </a:t>
            </a:r>
            <a:r>
              <a:rPr lang="sr-Latn-RS" dirty="0" smtClean="0">
                <a:solidFill>
                  <a:schemeClr val="tx1"/>
                </a:solidFill>
              </a:rPr>
              <a:t>atribute</a:t>
            </a:r>
          </a:p>
          <a:p>
            <a:r>
              <a:rPr lang="sr-Latn-RS" dirty="0">
                <a:solidFill>
                  <a:schemeClr val="tx1"/>
                </a:solidFill>
              </a:rPr>
              <a:t>N</a:t>
            </a:r>
            <a:r>
              <a:rPr lang="sr-Latn-RS" dirty="0" smtClean="0">
                <a:solidFill>
                  <a:schemeClr val="tx1"/>
                </a:solidFill>
              </a:rPr>
              <a:t>ormalizovati atribute: </a:t>
            </a:r>
          </a:p>
          <a:p>
            <a:pPr lvl="2"/>
            <a:r>
              <a:rPr lang="sr-Latn-RS" sz="2000" dirty="0" smtClean="0">
                <a:solidFill>
                  <a:schemeClr val="tx1"/>
                </a:solidFill>
              </a:rPr>
              <a:t>min-max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skala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</a:rPr>
              <a:t>0 </a:t>
            </a:r>
            <a:r>
              <a:rPr lang="sr-Latn-RS" sz="2000" dirty="0">
                <a:solidFill>
                  <a:schemeClr val="tx1"/>
                </a:solidFill>
              </a:rPr>
              <a:t>- 1 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lvl="2"/>
            <a:r>
              <a:rPr lang="sr-Latn-RS" sz="2000" dirty="0">
                <a:solidFill>
                  <a:schemeClr val="tx1"/>
                </a:solidFill>
              </a:rPr>
              <a:t>z-score </a:t>
            </a:r>
            <a:r>
              <a:rPr lang="sr-Latn-RS" sz="2000" dirty="0" smtClean="0">
                <a:solidFill>
                  <a:schemeClr val="tx1"/>
                </a:solidFill>
              </a:rPr>
              <a:t>standardizacija: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skala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</a:rPr>
              <a:t>otprilike -3 - 3</a:t>
            </a:r>
          </a:p>
          <a:p>
            <a:pPr lvl="1"/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5/19</a:t>
            </a:r>
            <a:endParaRPr lang="en-US" dirty="0"/>
          </a:p>
        </p:txBody>
      </p:sp>
      <p:pic>
        <p:nvPicPr>
          <p:cNvPr id="7172" name="Picture 4" descr="http://a.dilcdn.com/bl/wp-content/uploads/sites/8/2012/4/squ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3826768" cy="25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b="-1536"/>
          <a:stretch/>
        </p:blipFill>
        <p:spPr bwMode="auto">
          <a:xfrm>
            <a:off x="827584" y="3628171"/>
            <a:ext cx="32861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3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1" y="0"/>
            <a:ext cx="8229600" cy="1600200"/>
          </a:xfrm>
        </p:spPr>
        <p:txBody>
          <a:bodyPr/>
          <a:lstStyle/>
          <a:p>
            <a:r>
              <a:rPr lang="sr-Latn-RS" dirty="0" smtClean="0"/>
              <a:t>Biranje </a:t>
            </a:r>
            <a:r>
              <a:rPr lang="sr-Latn-RS" dirty="0" smtClean="0"/>
              <a:t>parametra </a:t>
            </a:r>
            <a:r>
              <a:rPr lang="sr-Latn-RS" dirty="0" smtClean="0"/>
              <a:t>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6/19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28" y="2546720"/>
            <a:ext cx="693282" cy="92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a/r/0/r/y/I/businessman-cartoo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2909182"/>
            <a:ext cx="449629" cy="12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thumbs.dreamstime.com/z/cute-little-girl-cartoon-illustration-cheerful-35711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4"/>
          <a:stretch/>
        </p:blipFill>
        <p:spPr bwMode="auto">
          <a:xfrm>
            <a:off x="5819974" y="2654700"/>
            <a:ext cx="715416" cy="80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21" y="3198406"/>
            <a:ext cx="1213784" cy="1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ttp://www.cartoonnetwork.co.uk/sites/www.cartoonnetwork.co.uk/files/m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99" y="3549368"/>
            <a:ext cx="1072033" cy="16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thumbs.dreamstime.com/z/big-nose-guy-cartoon-character-93299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9"/>
          <a:stretch/>
        </p:blipFill>
        <p:spPr bwMode="auto">
          <a:xfrm>
            <a:off x="5579350" y="3829245"/>
            <a:ext cx="1008000" cy="12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1869" y="2177388"/>
            <a:ext cx="5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19829" y="2909182"/>
            <a:ext cx="5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2595" y="35877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0048" y="26653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0427" y="377244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02638" y="291269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?</a:t>
            </a:r>
            <a:endParaRPr lang="en-US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8"/>
          <a:stretch/>
        </p:blipFill>
        <p:spPr bwMode="auto">
          <a:xfrm>
            <a:off x="2158431" y="3426693"/>
            <a:ext cx="1133594" cy="146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58431" y="35493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358006" y="2367085"/>
            <a:ext cx="3797532" cy="3372443"/>
          </a:xfrm>
          <a:prstGeom prst="ellipse">
            <a:avLst/>
          </a:prstGeom>
          <a:solidFill>
            <a:srgbClr val="6076B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83668" y="30090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k=3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27407" y="24806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k=5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03703" y="1722456"/>
            <a:ext cx="5997870" cy="4392488"/>
          </a:xfrm>
          <a:prstGeom prst="ellipse">
            <a:avLst/>
          </a:prstGeom>
          <a:solidFill>
            <a:srgbClr val="6076B4">
              <a:alpha val="5098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1789" y="1722456"/>
            <a:ext cx="1680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Poseduje stan?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Biranje</a:t>
            </a:r>
            <a:r>
              <a:rPr lang="en-US" dirty="0" smtClean="0"/>
              <a:t> </a:t>
            </a:r>
            <a:r>
              <a:rPr lang="en-US" dirty="0" err="1" smtClean="0"/>
              <a:t>parametra</a:t>
            </a:r>
            <a:r>
              <a:rPr lang="en-US" dirty="0" smtClean="0"/>
              <a:t>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Malo</a:t>
            </a:r>
            <a:r>
              <a:rPr lang="en-US" sz="2000" dirty="0" smtClean="0">
                <a:solidFill>
                  <a:schemeClr val="tx1"/>
                </a:solidFill>
              </a:rPr>
              <a:t> k (</a:t>
            </a:r>
            <a:r>
              <a:rPr lang="sr-Latn-RS" sz="2000" dirty="0" smtClean="0">
                <a:solidFill>
                  <a:schemeClr val="tx1"/>
                </a:solidFill>
              </a:rPr>
              <a:t>npr, </a:t>
            </a:r>
            <a:r>
              <a:rPr lang="en-US" sz="2000" dirty="0" smtClean="0">
                <a:solidFill>
                  <a:schemeClr val="tx1"/>
                </a:solidFill>
              </a:rPr>
              <a:t>k </a:t>
            </a:r>
            <a:r>
              <a:rPr lang="en-US" sz="2000" dirty="0">
                <a:solidFill>
                  <a:schemeClr val="tx1"/>
                </a:solidFill>
              </a:rPr>
              <a:t>= </a:t>
            </a:r>
            <a:r>
              <a:rPr lang="sr-Latn-RS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r-Latn-RS" dirty="0" smtClean="0">
                <a:solidFill>
                  <a:schemeClr val="tx1"/>
                </a:solidFill>
              </a:rPr>
              <a:t>algoritam klasifikuje primerak na osnovu najbližeg suseda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sr-Latn-RS" dirty="0" smtClean="0">
                <a:solidFill>
                  <a:schemeClr val="tx1"/>
                </a:solidFill>
              </a:rPr>
              <a:t>nedostatak opštosti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Latn-RS" sz="2000" dirty="0" smtClean="0">
                <a:solidFill>
                  <a:schemeClr val="tx1"/>
                </a:solidFill>
              </a:rPr>
              <a:t>Preveliko k (npr k=N)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sr-Latn-RS" dirty="0" smtClean="0">
                <a:solidFill>
                  <a:schemeClr val="tx1"/>
                </a:solidFill>
              </a:rPr>
              <a:t>gubi se razlika među klasama, svi klasifikovani kao jedna najčešća</a:t>
            </a:r>
          </a:p>
          <a:p>
            <a:r>
              <a:rPr lang="sr-Latn-RS" sz="2000" dirty="0" smtClean="0">
                <a:solidFill>
                  <a:schemeClr val="tx1"/>
                </a:solidFill>
              </a:rPr>
              <a:t>Minimizovati grešku klasifikacije na validacionom skupu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sr-Latn-RS" dirty="0" smtClean="0"/>
              <a:t>7/19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861048"/>
            <a:ext cx="2986533" cy="20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861047"/>
            <a:ext cx="2838407" cy="20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1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79" y="4716"/>
            <a:ext cx="8229600" cy="1600200"/>
          </a:xfrm>
        </p:spPr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79" y="1628800"/>
            <a:ext cx="8229600" cy="3571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Poseduje stan?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 Mirovic - wooque@gmail.com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8/19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28" y="2546720"/>
            <a:ext cx="693282" cy="92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http://www.clker.com/cliparts/a/r/0/r/y/I/businessman-cartoo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2909182"/>
            <a:ext cx="449629" cy="12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thumbs.dreamstime.com/z/cute-little-girl-cartoon-illustration-cheerful-35711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4"/>
          <a:stretch/>
        </p:blipFill>
        <p:spPr bwMode="auto">
          <a:xfrm>
            <a:off x="5819974" y="2654700"/>
            <a:ext cx="715416" cy="80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21" y="3198406"/>
            <a:ext cx="1213784" cy="1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http://www.cartoonnetwork.co.uk/sites/www.cartoonnetwork.co.uk/files/m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99" y="3549368"/>
            <a:ext cx="1072033" cy="16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thumbs.dreamstime.com/z/big-nose-guy-cartoon-character-93299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9"/>
          <a:stretch/>
        </p:blipFill>
        <p:spPr bwMode="auto">
          <a:xfrm>
            <a:off x="5579350" y="3829245"/>
            <a:ext cx="1008000" cy="12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71869" y="2177388"/>
            <a:ext cx="5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19829" y="2909182"/>
            <a:ext cx="5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2595" y="35877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0048" y="26653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20427" y="377244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902638" y="291269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?</a:t>
            </a:r>
            <a:endParaRPr lang="en-US" dirty="0"/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8"/>
          <a:stretch/>
        </p:blipFill>
        <p:spPr bwMode="auto">
          <a:xfrm>
            <a:off x="2158431" y="3426693"/>
            <a:ext cx="1133594" cy="146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58431" y="35493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506</TotalTime>
  <Words>975</Words>
  <Application>Microsoft Office PowerPoint</Application>
  <PresentationFormat>On-screen Show (4:3)</PresentationFormat>
  <Paragraphs>514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Executive</vt:lpstr>
      <vt:lpstr>Equation</vt:lpstr>
      <vt:lpstr>Elektrotehnički fakultet u Beogradu</vt:lpstr>
      <vt:lpstr>Uvod</vt:lpstr>
      <vt:lpstr>Algoritam</vt:lpstr>
      <vt:lpstr>Algoritam</vt:lpstr>
      <vt:lpstr>Atributi</vt:lpstr>
      <vt:lpstr>Atributi</vt:lpstr>
      <vt:lpstr>Biranje parametra k</vt:lpstr>
      <vt:lpstr>Biranje parametra k</vt:lpstr>
      <vt:lpstr>Primer</vt:lpstr>
      <vt:lpstr>Primer</vt:lpstr>
      <vt:lpstr>Primer</vt:lpstr>
      <vt:lpstr>Primer</vt:lpstr>
      <vt:lpstr>Primer</vt:lpstr>
      <vt:lpstr>Primer</vt:lpstr>
      <vt:lpstr>Primer</vt:lpstr>
      <vt:lpstr>Primer</vt:lpstr>
      <vt:lpstr>Unapređenje k-NN</vt:lpstr>
      <vt:lpstr>Unapređenje k-NN</vt:lpstr>
      <vt:lpstr>Proporcionalno glasanje primer</vt:lpstr>
      <vt:lpstr>Proporcionalno glasanje primer</vt:lpstr>
      <vt:lpstr>Zaključak</vt:lpstr>
      <vt:lpstr>Literatura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Elektrotehnički fakultet u Beogradu</dc:title>
  <dc:creator>vuk</dc:creator>
  <cp:lastModifiedBy>vuk</cp:lastModifiedBy>
  <cp:revision>69</cp:revision>
  <dcterms:created xsi:type="dcterms:W3CDTF">2014-12-25T21:32:35Z</dcterms:created>
  <dcterms:modified xsi:type="dcterms:W3CDTF">2014-12-31T22:11:06Z</dcterms:modified>
</cp:coreProperties>
</file>