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87" r:id="rId4"/>
    <p:sldId id="288" r:id="rId5"/>
    <p:sldId id="289" r:id="rId6"/>
    <p:sldId id="290" r:id="rId7"/>
    <p:sldId id="292" r:id="rId8"/>
    <p:sldId id="291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E4D9B-A7CE-4BCC-9DFA-72F23767AEC7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969-B501-49EC-AAD3-482DE27B3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5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E30A06-FD39-4175-9718-8D76835C53B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49309" y="8716021"/>
            <a:ext cx="2984350" cy="4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rIns="91800" anchor="b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CE7D3D0-88D2-4FF1-A608-77000E870B3D}" type="slidenum">
              <a:rPr lang="en-US" sz="1200">
                <a:solidFill>
                  <a:srgbClr val="FFFFFF"/>
                </a:solidFill>
                <a:latin typeface="Times New Roman" pitchFamily="18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C41CD3-0DF4-4FC0-B5FA-4EA0B1127BA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15C841-799E-4D36-A90D-BD517C29003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884BE5-080C-4C12-8770-39D30D56B26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CBB250-6564-453F-9BEA-FAF073EDFC7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F34FBC-0539-4DA0-A55A-60557E0DAC6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D04E61-FA5F-441C-B7B9-1DB066516F0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136AD7-AE71-457F-82C4-6B80DB763680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4A08B4-E36C-482A-A3DC-44290BF38A9E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3D5621-6B95-4741-A5B3-15AD6A11E330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1747CA-773A-4235-858A-6AF0DDD6888E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E72854-577B-4165-BB29-1DC413D3720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882F25-A36D-4595-B78E-03A08E805996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5A0C32-E98D-4337-8C94-8683ED0233F1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B332E-5063-4D90-850B-EF646BFE5268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635125" y="709613"/>
            <a:ext cx="4675188" cy="35067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95177" y="4440655"/>
            <a:ext cx="6356552" cy="42074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9BEAAB-BCE2-489B-91F3-6916E6A2C73C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807C61-B724-4C1B-8727-7A985E7B1703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8D31BB-00B7-419D-904C-9CFD3D88B47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1C476E-34F6-4D2C-99AC-0BD76750F289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362AAC-1160-4C67-B46C-A2427DA8263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635125" y="709613"/>
            <a:ext cx="4675188" cy="35067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95177" y="4440655"/>
            <a:ext cx="6356552" cy="42074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03154-5F38-40D2-BF5E-C4BD8C614C9A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635125" y="709613"/>
            <a:ext cx="4675188" cy="35067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95177" y="4440655"/>
            <a:ext cx="6356552" cy="42074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D1F419-9F91-44CF-B13C-4E18A8AFB8B5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635125" y="709613"/>
            <a:ext cx="4675188" cy="35067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95177" y="4440655"/>
            <a:ext cx="6356552" cy="42074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8CE4B6-5DC8-4968-BE80-C807B200F66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0C5E26-E88C-4B1C-B467-C19EF17C3BE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A9E37D-27D7-4276-B86C-4F53123CF2D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04A408-DFF6-4E10-B628-6330BA088F2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37E916-760E-4613-82A6-BA119F9EF90A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C8C1DC-EA20-4B21-AC5D-C6C6C712555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8B6B1B-CFF9-40EE-877F-4A4D0EB0C61E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623" cy="1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pitchFamily="34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2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019126-9123-4264-83AB-0A8248E34A68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491969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940524-3D07-48D8-A34F-344954882E30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47090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2103BF-899F-4E8F-B364-E06CC527D7D0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72407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6E4318-0231-42A3-BE23-61784E4BE8FE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06841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5FDE19-75C6-4661-BE25-62189810225A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1914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7F8082-D91B-4F06-A298-CFF5E24C8410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5901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FC0502-8EFE-40CC-AE37-32B8D2072D85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464087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2889E9-CEEA-4DB2-8917-B851948FF92B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37879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4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A7826-B7F5-41E2-8B0D-F588DD9ECB7A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424537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45A7F4-35D8-40C7-8187-B6AB0C992EF1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89912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H. Maurer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86F2FE-1631-4E79-B09B-37D724EA5240}" type="slidenum">
              <a:rPr lang="en-US"/>
              <a:pPr/>
              <a:t>‹#›</a:t>
            </a:fld>
            <a:r>
              <a:rPr lang="en-US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86826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8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5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1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9D5A-0204-4E13-912F-64D4B779E7F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5290-D9AA-45EA-B029-E51F0D09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179388" y="6400800"/>
            <a:ext cx="28940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/>
                <a:cs typeface="DejaVu San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© H. Maurer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DejaVu Sans"/>
                <a:cs typeface="DejaVu San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27F01EC3-ADEB-4263-815C-3525FC560B9D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r>
              <a:rPr lang="en-US"/>
              <a:t>/29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1767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Times New Roman" pitchFamily="18" charset="0"/>
          <a:ea typeface="Droid Sans Fallback" charset="0"/>
          <a:cs typeface="Droid Sans Fallback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Times New Roman" pitchFamily="18" charset="0"/>
          <a:ea typeface="Droid Sans Fallback" charset="0"/>
          <a:cs typeface="Droid Sans Fallback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Times New Roman" pitchFamily="18" charset="0"/>
          <a:ea typeface="Droid Sans Fallback" charset="0"/>
          <a:cs typeface="Droid Sans Fallback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Times New Roman" pitchFamily="18" charset="0"/>
          <a:ea typeface="Droid Sans Fallback" charset="0"/>
          <a:cs typeface="Droid Sans Fallback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Times New Roman" pitchFamily="18" charset="0"/>
          <a:ea typeface="Droid Sans Fallback" charset="0"/>
          <a:cs typeface="Droid Sans Fallback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Times New Roman" pitchFamily="18" charset="0"/>
          <a:ea typeface="Droid Sans Fallback" charset="0"/>
          <a:cs typeface="Droid Sans Fallback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Times New Roman" pitchFamily="18" charset="0"/>
          <a:ea typeface="Droid Sans Fallback" charset="0"/>
          <a:cs typeface="Droid Sans Fallback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Times New Roman" pitchFamily="18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9388" y="211138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rgbClr val="FFFFFF"/>
                </a:solidFill>
                <a:latin typeface="Times New Roman" pitchFamily="18" charset="0"/>
              </a:rPr>
              <a:t>The Serbia </a:t>
            </a: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</a:rPr>
              <a:t>Forum and Heritage Mining</a:t>
            </a:r>
            <a:endParaRPr lang="en-US" sz="3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524000"/>
            <a:ext cx="22987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390650"/>
            <a:ext cx="544512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800">
                <a:solidFill>
                  <a:srgbClr val="FFFFFF"/>
                </a:solidFill>
              </a:rPr>
              <a:t>Hermann Maurer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>
                <a:solidFill>
                  <a:srgbClr val="FFFFFF"/>
                </a:solidFill>
              </a:rPr>
              <a:t>Professor at Graz University of  Technology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>
                <a:solidFill>
                  <a:srgbClr val="FFFFFF"/>
                </a:solidFill>
              </a:rPr>
              <a:t>Chair of the Informatics Section of Academia Europaea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735513"/>
            <a:ext cx="352583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3375" y="2514600"/>
            <a:ext cx="57054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800">
                <a:solidFill>
                  <a:srgbClr val="FFFFFF"/>
                </a:solidFill>
              </a:rPr>
              <a:t>Veljko Milutinovic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>
                <a:solidFill>
                  <a:srgbClr val="FFFFFF"/>
                </a:solidFill>
              </a:rPr>
              <a:t>University of  Belgrade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>
                <a:solidFill>
                  <a:srgbClr val="FFFFFF"/>
                </a:solidFill>
              </a:rPr>
              <a:t>School of Electrical Engineering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30200" y="3613150"/>
            <a:ext cx="57054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800">
                <a:solidFill>
                  <a:srgbClr val="FFFFFF"/>
                </a:solidFill>
              </a:rPr>
              <a:t>Zoran Ognjanovic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>
                <a:solidFill>
                  <a:srgbClr val="FFFFFF"/>
                </a:solidFill>
              </a:rPr>
              <a:t>The Mathematical Institute of SANU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>
                <a:solidFill>
                  <a:srgbClr val="FFFFFF"/>
                </a:solidFill>
              </a:rPr>
              <a:t>III44006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805363" y="5084763"/>
            <a:ext cx="57054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>
                <a:solidFill>
                  <a:srgbClr val="FFFFFF"/>
                </a:solidFill>
              </a:rPr>
              <a:t>+  MI SANU  III44006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27025" y="6154738"/>
            <a:ext cx="8421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FFFFFF"/>
                </a:solidFill>
              </a:rPr>
              <a:t>Special acknowledgements to Vladisav Jelisavcic and Aleksandar Mihajlovic</a:t>
            </a:r>
          </a:p>
        </p:txBody>
      </p:sp>
    </p:spTree>
    <p:extLst>
      <p:ext uri="{BB962C8B-B14F-4D97-AF65-F5344CB8AC3E}">
        <p14:creationId xmlns:p14="http://schemas.microsoft.com/office/powerpoint/2010/main" val="4121015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90213F8E-9CE1-4126-A22D-D6FB6E143156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10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285750"/>
            <a:ext cx="73056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>
                <a:solidFill>
                  <a:srgbClr val="FFFFFF"/>
                </a:solidFill>
              </a:rPr>
              <a:t>Forum: Important points of heritage servers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47650" y="1357313"/>
            <a:ext cx="84486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FFFF"/>
                </a:solidFill>
              </a:rPr>
              <a:t>(1)</a:t>
            </a:r>
            <a:r>
              <a:rPr lang="en-US" sz="2400">
                <a:solidFill>
                  <a:srgbClr val="FFFFFF"/>
                </a:solidFill>
              </a:rPr>
              <a:t>  </a:t>
            </a:r>
            <a:r>
              <a:rPr lang="en-US" sz="2800">
                <a:solidFill>
                  <a:srgbClr val="FFFFFF"/>
                </a:solidFill>
              </a:rPr>
              <a:t>Information must be semantically searchable,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       by metadata (both, in Forum, and via Google).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0000"/>
                </a:solidFill>
              </a:rPr>
              <a:t>Next page shows: </a:t>
            </a:r>
            <a:r>
              <a:rPr lang="en-US" sz="2800">
                <a:solidFill>
                  <a:srgbClr val="FFFFFF"/>
                </a:solidFill>
              </a:rPr>
              <a:t/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We are searching for someone 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whose name we don‘t know,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but we know he was  born in Vienna (Wien),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was working in physics (Physik),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FFFF"/>
                </a:solidFill>
              </a:rPr>
              <a:t>and  died in Italy (Italien).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FFFF"/>
                </a:solidFill>
              </a:rPr>
              <a:t>The one person fitting the description, Ludwig Boltzmann, is indeed found.</a:t>
            </a:r>
          </a:p>
        </p:txBody>
      </p:sp>
    </p:spTree>
    <p:extLst>
      <p:ext uri="{BB962C8B-B14F-4D97-AF65-F5344CB8AC3E}">
        <p14:creationId xmlns:p14="http://schemas.microsoft.com/office/powerpoint/2010/main" val="1718678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C412E544-662E-44E6-8EC5-CCCCD9655A04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11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175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75"/>
            <a:ext cx="53467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429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40A4984C-A7C8-432B-A75D-342D93F940AF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12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3675" y="153988"/>
            <a:ext cx="8551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FFFFFF"/>
                </a:solidFill>
              </a:rPr>
              <a:t>(2) Author Visibility: The source of the text must be always known!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FFFFFF"/>
                </a:solidFill>
              </a:rPr>
              <a:t>Either the name of the author including CV,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or the book/archive it comes from!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14463"/>
            <a:ext cx="76708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5650"/>
            <a:ext cx="7669212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70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7A3BEFE9-47C9-4325-9CF9-AD34F1D4C193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13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9563" y="723900"/>
            <a:ext cx="8561387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FFFF"/>
                </a:solidFill>
              </a:rPr>
              <a:t>(3) Evolution Tracking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FFFF"/>
                </a:solidFill>
              </a:rPr>
              <a:t>Updating is dangerous: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FFFF"/>
                </a:solidFill>
              </a:rPr>
              <a:t>It destroys previous information and hence history.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FFFF"/>
                </a:solidFill>
              </a:rPr>
              <a:t>When, e.g. an old building is „updated“ (renovated),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one cannot experience what it was like before.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FFFF"/>
                </a:solidFill>
              </a:rPr>
              <a:t/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0000"/>
                </a:solidFill>
              </a:rPr>
              <a:t>The same is true of information! </a:t>
            </a:r>
            <a:r>
              <a:rPr lang="en-US" sz="2800">
                <a:solidFill>
                  <a:srgbClr val="FFFFFF"/>
                </a:solidFill>
              </a:rPr>
              <a:t/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We believe in preservation of information,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allowing „time-travel“ by reading about the subject,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at various points in time.</a:t>
            </a:r>
          </a:p>
        </p:txBody>
      </p:sp>
    </p:spTree>
    <p:extLst>
      <p:ext uri="{BB962C8B-B14F-4D97-AF65-F5344CB8AC3E}">
        <p14:creationId xmlns:p14="http://schemas.microsoft.com/office/powerpoint/2010/main" val="3273782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7CE6381B-9FF8-4882-8436-6DA46AB7A5D4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14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57175"/>
            <a:ext cx="47752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68288"/>
            <a:ext cx="4157662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413125"/>
            <a:ext cx="4789487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721350" y="3971925"/>
            <a:ext cx="3098800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>
                <a:solidFill>
                  <a:srgbClr val="FFFFFF"/>
                </a:solidFill>
              </a:rPr>
              <a:t>BurgTheaterWien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>
                <a:solidFill>
                  <a:srgbClr val="FFFFFF"/>
                </a:solidFill>
              </a:rPr>
              <a:t>1900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>
                <a:solidFill>
                  <a:srgbClr val="FFFFFF"/>
                </a:solidFill>
              </a:rPr>
              <a:t>1965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>
                <a:solidFill>
                  <a:srgbClr val="FFFFFF"/>
                </a:solidFill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1715195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A342D0B4-B6FD-4D73-9253-F83EE1E846A7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15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88950" y="146050"/>
            <a:ext cx="877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FFFFFF"/>
                </a:solidFill>
              </a:rPr>
              <a:t>(4) Books are not just a source of information! 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FFFFFF"/>
                </a:solidFill>
              </a:rPr>
              <a:t>Web books behave like printed books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but also offer some new functions: links, bookmarks, …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431925"/>
            <a:ext cx="709612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197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35755420-EEA3-43D4-AF0C-11E36DB629C0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16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4300"/>
            <a:ext cx="7796212" cy="57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36550" y="5937250"/>
            <a:ext cx="7750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FFFFFF"/>
                </a:solidFill>
              </a:rPr>
              <a:t>Clicking at book opens it.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Then one can turn pages or jump to an arbitrary page.</a:t>
            </a:r>
          </a:p>
        </p:txBody>
      </p:sp>
    </p:spTree>
    <p:extLst>
      <p:ext uri="{BB962C8B-B14F-4D97-AF65-F5344CB8AC3E}">
        <p14:creationId xmlns:p14="http://schemas.microsoft.com/office/powerpoint/2010/main" val="1972815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9C6287F8-9227-4883-AA94-12C437CFBD63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17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73038"/>
            <a:ext cx="70707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7025" y="5499100"/>
            <a:ext cx="85772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FFFFFF"/>
                </a:solidFill>
              </a:rPr>
              <a:t>This screen-shot shows some bookmarks. This icon allows a switch, to an ordinary font. Clicking at one page, only that one is shown,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and one can then zoom in (see next page)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 flipV="1">
            <a:off x="1893888" y="398463"/>
            <a:ext cx="4451350" cy="5308600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1103313" y="4894263"/>
            <a:ext cx="3346450" cy="803275"/>
          </a:xfrm>
          <a:prstGeom prst="line">
            <a:avLst/>
          </a:prstGeom>
          <a:noFill/>
          <a:ln w="3816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13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E32254C5-D61C-49AE-A6F0-0155450D2D17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18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8588"/>
            <a:ext cx="5459413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096000"/>
            <a:ext cx="9144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FFFFFF"/>
                </a:solidFill>
              </a:rPr>
              <a:t>The enlarged picture. Note the field that allows full-text search!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3332163" y="227013"/>
            <a:ext cx="755650" cy="600392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097588" y="1289050"/>
            <a:ext cx="3009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FFFFFF"/>
                </a:solidFill>
              </a:rPr>
              <a:t>When choosing a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FFFFFF"/>
                </a:solidFill>
              </a:rPr>
              <a:t>single page it can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FFFFFF"/>
                </a:solidFill>
              </a:rPr>
              <a:t>be zoomed and moved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FFFFFF"/>
                </a:solidFill>
              </a:rPr>
              <a:t>around arbitrarily</a:t>
            </a:r>
          </a:p>
        </p:txBody>
      </p:sp>
    </p:spTree>
    <p:extLst>
      <p:ext uri="{BB962C8B-B14F-4D97-AF65-F5344CB8AC3E}">
        <p14:creationId xmlns:p14="http://schemas.microsoft.com/office/powerpoint/2010/main" val="2986667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49A628A0-C003-4645-AE94-0C66E429F2A6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19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92150"/>
            <a:ext cx="8164513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84163" y="41275"/>
            <a:ext cx="36988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>
                <a:solidFill>
                  <a:srgbClr val="FFFFFF"/>
                </a:solidFill>
              </a:rPr>
              <a:t>Bookmark and Link creation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646113" y="428625"/>
            <a:ext cx="355600" cy="342900"/>
          </a:xfrm>
          <a:prstGeom prst="line">
            <a:avLst/>
          </a:prstGeom>
          <a:noFill/>
          <a:ln w="5724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1312863" y="390525"/>
            <a:ext cx="1108075" cy="361950"/>
          </a:xfrm>
          <a:prstGeom prst="line">
            <a:avLst/>
          </a:prstGeom>
          <a:noFill/>
          <a:ln w="5724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27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Teach </a:t>
            </a:r>
            <a:r>
              <a:rPr lang="en-US" sz="3600" dirty="0" err="1" smtClean="0"/>
              <a:t>DataMining</a:t>
            </a:r>
            <a:r>
              <a:rPr lang="en-US" sz="3600" dirty="0" smtClean="0"/>
              <a:t> Effectively?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Animation </a:t>
            </a:r>
            <a:r>
              <a:rPr lang="en-US" dirty="0"/>
              <a:t>(to explain the essence)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Math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Anecdote</a:t>
            </a:r>
            <a:br>
              <a:rPr lang="en-US" dirty="0" smtClean="0"/>
            </a:br>
            <a:r>
              <a:rPr lang="en-US" dirty="0"/>
              <a:t>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Homework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Discussion (by the best homework author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Bottom of the Ice Berg: Practical Work!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© H. Maurer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5B5C8E7E-3E19-42D5-AF1D-53787EF5DFE6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20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9088" y="5203825"/>
            <a:ext cx="7419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FFFFFF"/>
                </a:solidFill>
              </a:rPr>
              <a:t>Full view of Web Book with other features: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FFFFFF"/>
                </a:solidFill>
              </a:rPr>
              <a:t>Click here to see page number and preview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FFFFFF"/>
                </a:solidFill>
              </a:rPr>
              <a:t>Preview of all pages (single page or double page as shown)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4038600" y="4799013"/>
            <a:ext cx="304800" cy="946150"/>
          </a:xfrm>
          <a:prstGeom prst="line">
            <a:avLst/>
          </a:prstGeom>
          <a:noFill/>
          <a:ln w="2844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1962150" y="1493838"/>
            <a:ext cx="5524500" cy="4575175"/>
          </a:xfrm>
          <a:prstGeom prst="line">
            <a:avLst/>
          </a:prstGeom>
          <a:noFill/>
          <a:ln w="2844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3552825" y="4779963"/>
            <a:ext cx="3838575" cy="1327150"/>
          </a:xfrm>
          <a:prstGeom prst="line">
            <a:avLst/>
          </a:prstGeom>
          <a:noFill/>
          <a:ln w="2844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5143500" y="4846638"/>
            <a:ext cx="2409825" cy="1317625"/>
          </a:xfrm>
          <a:prstGeom prst="line">
            <a:avLst/>
          </a:prstGeom>
          <a:noFill/>
          <a:ln w="2844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05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20E7C80C-9D9A-4B7B-B812-24D11019EA42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21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0"/>
            <a:ext cx="6829425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6050" y="1622425"/>
            <a:ext cx="22066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FFFFFF"/>
                </a:solidFill>
              </a:rPr>
              <a:t>Page from old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FFFFFF"/>
                </a:solidFill>
              </a:rPr>
              <a:t>book on a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FFFFFF"/>
                </a:solidFill>
              </a:rPr>
              <a:t>village Obdach.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FFFFFF"/>
                </a:solidFill>
              </a:rPr>
              <a:t>Clicking here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FFFFFF"/>
                </a:solidFill>
              </a:rPr>
              <a:t>gives panoramic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FFFFFF"/>
                </a:solidFill>
              </a:rPr>
              <a:t>view in our days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FFFFFF"/>
                </a:solidFill>
              </a:rPr>
              <a:t>(next page)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866900" y="2981325"/>
            <a:ext cx="771525" cy="457200"/>
          </a:xfrm>
          <a:prstGeom prst="line">
            <a:avLst/>
          </a:prstGeom>
          <a:noFill/>
          <a:ln w="3816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64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7214D7A3-B2FD-4B52-9785-CF470D8CB264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22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238"/>
            <a:ext cx="9144000" cy="59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9875" y="222250"/>
            <a:ext cx="72421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FFFFFF"/>
                </a:solidFill>
              </a:rPr>
              <a:t>Of Course, Panoramic Pictures, Zoomable, and Moveable</a:t>
            </a:r>
          </a:p>
        </p:txBody>
      </p:sp>
    </p:spTree>
    <p:extLst>
      <p:ext uri="{BB962C8B-B14F-4D97-AF65-F5344CB8AC3E}">
        <p14:creationId xmlns:p14="http://schemas.microsoft.com/office/powerpoint/2010/main" val="3075846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6104A894-2E10-44C5-839B-278FAF1809D1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23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225" y="66675"/>
            <a:ext cx="81803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FFFFFF"/>
                </a:solidFill>
              </a:rPr>
              <a:t>Of course heritage forums must also contain: Videoclips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8"/>
            <a:ext cx="37909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585788"/>
            <a:ext cx="38004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0038"/>
            <a:ext cx="315118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167188"/>
            <a:ext cx="3014663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186238"/>
            <a:ext cx="2914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113" y="6280150"/>
            <a:ext cx="9069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FFFFFF"/>
                </a:solidFill>
              </a:rPr>
              <a:t>(Examples taken from the heritage server called www.austria-forum.org)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70325" y="698500"/>
            <a:ext cx="1284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2400">
                <a:solidFill>
                  <a:srgbClr val="FFFFFF"/>
                </a:solidFill>
              </a:rPr>
              <a:t>Farmer‘s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Market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898900" y="2098675"/>
            <a:ext cx="1308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2400">
                <a:solidFill>
                  <a:srgbClr val="FFFFFF"/>
                </a:solidFill>
              </a:rPr>
              <a:t>Famous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2400">
                <a:solidFill>
                  <a:srgbClr val="FFFFFF"/>
                </a:solidFill>
              </a:rPr>
              <a:t>person in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2400">
                <a:solidFill>
                  <a:srgbClr val="FFFFFF"/>
                </a:solidFill>
              </a:rPr>
              <a:t>1932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74625" y="3603625"/>
            <a:ext cx="7872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FFFFFF"/>
                </a:solidFill>
              </a:rPr>
              <a:t>Changing from horse-railway to motorized railway cars (1914)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3932238" y="1571625"/>
            <a:ext cx="831850" cy="9525"/>
          </a:xfrm>
          <a:prstGeom prst="line">
            <a:avLst/>
          </a:prstGeom>
          <a:noFill/>
          <a:ln w="5724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4686300" y="2779713"/>
            <a:ext cx="819150" cy="288925"/>
          </a:xfrm>
          <a:prstGeom prst="line">
            <a:avLst/>
          </a:prstGeom>
          <a:noFill/>
          <a:ln w="5724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8067675" y="3905250"/>
            <a:ext cx="1588" cy="647700"/>
          </a:xfrm>
          <a:prstGeom prst="line">
            <a:avLst/>
          </a:prstGeom>
          <a:noFill/>
          <a:ln w="5724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92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64F1145A-B573-4ACD-8FC9-2464C705B1C9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24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80975" y="133350"/>
            <a:ext cx="8362950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FFFFFF"/>
                </a:solidFill>
              </a:rPr>
              <a:t>Of course heritage forums must also contain: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FFFFFF"/>
                </a:solidFill>
              </a:rPr>
              <a:t>Samples of music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581150"/>
            <a:ext cx="3190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28913"/>
            <a:ext cx="87058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695825"/>
            <a:ext cx="49815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628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FD5C8FD9-03F8-45C8-AC4F-A0EC6BE65C5C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25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61950" y="209550"/>
            <a:ext cx="8123238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FFFFFF"/>
                </a:solidFill>
              </a:rPr>
              <a:t>Of course heritage forums must also contain: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FFFFFF"/>
                </a:solidFill>
              </a:rPr>
              <a:t>Zooming of pictures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930275"/>
            <a:ext cx="4314825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38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AE0A703C-CE6C-43B4-9CBE-CE067994F259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26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26988"/>
            <a:ext cx="9375776" cy="6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91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6D886BA1-9AD8-4014-851C-B2A2C09DF898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27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4788" y="447675"/>
            <a:ext cx="4530449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 dirty="0" err="1">
                <a:solidFill>
                  <a:srgbClr val="FFFFFF"/>
                </a:solidFill>
              </a:rPr>
              <a:t>Fori</a:t>
            </a:r>
            <a:r>
              <a:rPr lang="en-US" sz="3200" dirty="0">
                <a:solidFill>
                  <a:srgbClr val="FFFFFF"/>
                </a:solidFill>
              </a:rPr>
              <a:t> in Works (</a:t>
            </a:r>
            <a:r>
              <a:rPr lang="en-US" sz="3200" dirty="0" smtClean="0">
                <a:solidFill>
                  <a:srgbClr val="FFFFFF"/>
                </a:solidFill>
              </a:rPr>
              <a:t>FP7+H20):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57250" y="1495425"/>
            <a:ext cx="8286750" cy="396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marL="1587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(1) </a:t>
            </a:r>
            <a:r>
              <a:rPr lang="en-US" sz="2800" dirty="0" smtClean="0">
                <a:solidFill>
                  <a:srgbClr val="FFFFFF"/>
                </a:solidFill>
              </a:rPr>
              <a:t>Academia </a:t>
            </a:r>
            <a:r>
              <a:rPr lang="en-US" sz="2800" dirty="0" err="1">
                <a:solidFill>
                  <a:srgbClr val="FFFFFF"/>
                </a:solidFill>
              </a:rPr>
              <a:t>Europaea</a:t>
            </a:r>
            <a:r>
              <a:rPr lang="en-US" sz="2800" dirty="0">
                <a:solidFill>
                  <a:srgbClr val="FFFFFF"/>
                </a:solidFill>
              </a:rPr>
              <a:t>, fully operational!</a:t>
            </a:r>
          </a:p>
          <a:p>
            <a:pPr marL="514350" indent="-512763" defTabSz="45720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(2) Austria Forum</a:t>
            </a:r>
            <a:r>
              <a:rPr lang="en-US" sz="2800" dirty="0" smtClean="0">
                <a:solidFill>
                  <a:srgbClr val="FFFFFF"/>
                </a:solidFill>
              </a:rPr>
              <a:t>, fully operational!</a:t>
            </a:r>
          </a:p>
          <a:p>
            <a:pPr marL="514350" indent="-512763" defTabSz="45720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(3) Serbia Forum, fully operational!</a:t>
            </a:r>
          </a:p>
          <a:p>
            <a:pPr marL="514350" indent="-512763" defTabSz="45720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(4) </a:t>
            </a:r>
            <a:r>
              <a:rPr lang="en-US" sz="2800" dirty="0">
                <a:solidFill>
                  <a:srgbClr val="FFFFFF"/>
                </a:solidFill>
              </a:rPr>
              <a:t>Germany</a:t>
            </a:r>
          </a:p>
          <a:p>
            <a:pPr marL="514350" indent="-512763" defTabSz="45720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(5) </a:t>
            </a:r>
            <a:r>
              <a:rPr lang="en-US" sz="2800" dirty="0">
                <a:solidFill>
                  <a:srgbClr val="FFFFFF"/>
                </a:solidFill>
              </a:rPr>
              <a:t>England</a:t>
            </a:r>
          </a:p>
          <a:p>
            <a:pPr marL="514350" indent="-512763" defTabSz="45720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(6) </a:t>
            </a:r>
            <a:r>
              <a:rPr lang="en-US" sz="2800" dirty="0">
                <a:solidFill>
                  <a:srgbClr val="FFFFFF"/>
                </a:solidFill>
              </a:rPr>
              <a:t>Portugal</a:t>
            </a:r>
          </a:p>
          <a:p>
            <a:pPr marL="514350" indent="-512763" defTabSz="45720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(7) </a:t>
            </a:r>
            <a:r>
              <a:rPr lang="en-US" sz="2800" dirty="0">
                <a:solidFill>
                  <a:srgbClr val="FFFFFF"/>
                </a:solidFill>
              </a:rPr>
              <a:t>Italy</a:t>
            </a:r>
          </a:p>
          <a:p>
            <a:pPr marL="514350" indent="-512763" defTabSz="45720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(8) </a:t>
            </a:r>
            <a:r>
              <a:rPr lang="en-US" sz="2800" dirty="0">
                <a:solidFill>
                  <a:srgbClr val="FFFFFF"/>
                </a:solidFill>
              </a:rPr>
              <a:t>Spain</a:t>
            </a:r>
          </a:p>
          <a:p>
            <a:pPr marL="514350" indent="-512763" defTabSz="45720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(9) Slovenia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5" y="2438400"/>
            <a:ext cx="5540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8" y="5023284"/>
            <a:ext cx="5524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" y="4583547"/>
            <a:ext cx="5461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" y="4159684"/>
            <a:ext cx="5492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8" y="3315134"/>
            <a:ext cx="542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8" y="3748522"/>
            <a:ext cx="5476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1600200"/>
            <a:ext cx="552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8" y="2897621"/>
            <a:ext cx="539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7" y="2057400"/>
            <a:ext cx="558655" cy="2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93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9FF88C3-3566-46DC-A1BB-C4E94052F5A9}" type="slidenum">
              <a:rPr lang="en-US" sz="1400">
                <a:latin typeface="Times New Roman" pitchFamily="18" charset="0"/>
                <a:ea typeface="DejaVu Sans"/>
                <a:cs typeface="DejaVu Sans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28</a:t>
            </a:fld>
            <a:r>
              <a:rPr lang="en-US" sz="1400">
                <a:latin typeface="Times New Roman" pitchFamily="18" charset="0"/>
                <a:ea typeface="DejaVu Sans"/>
                <a:cs typeface="DejaVu Sans"/>
              </a:rPr>
              <a:t>/29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752475"/>
            <a:ext cx="9971088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60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F1673B5F-8C14-47DC-A398-EA07D847FB43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29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07963" y="285750"/>
            <a:ext cx="436086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FFFFFF"/>
                </a:solidFill>
              </a:rPr>
              <a:t>Axioms of Serbia Forum: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4625" y="1731963"/>
            <a:ext cx="87249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8000">
                <a:solidFill>
                  <a:srgbClr val="FFFFFF"/>
                </a:solidFill>
              </a:rPr>
              <a:t>Secondary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80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8000">
                <a:solidFill>
                  <a:srgbClr val="FFFFFF"/>
                </a:solidFill>
              </a:rPr>
              <a:t>Primary</a:t>
            </a:r>
          </a:p>
        </p:txBody>
      </p:sp>
    </p:spTree>
    <p:extLst>
      <p:ext uri="{BB962C8B-B14F-4D97-AF65-F5344CB8AC3E}">
        <p14:creationId xmlns:p14="http://schemas.microsoft.com/office/powerpoint/2010/main" val="1872500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Dimensions of </a:t>
            </a:r>
            <a:r>
              <a:rPr lang="en-US" sz="3600" dirty="0" err="1" smtClean="0"/>
              <a:t>DataMining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DBs</a:t>
            </a:r>
            <a:br>
              <a:rPr lang="en-US" dirty="0" smtClean="0"/>
            </a:br>
            <a:r>
              <a:rPr lang="en-US" dirty="0"/>
              <a:t>Sensor Networks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Internet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Social Networks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Mind Mining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Life Mining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basic 10 algorithms can </a:t>
            </a:r>
            <a:r>
              <a:rPr lang="en-US" dirty="0" smtClean="0"/>
              <a:t>be mutated </a:t>
            </a:r>
            <a:r>
              <a:rPr lang="en-US" dirty="0"/>
              <a:t>6 times!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© H. Maurer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03868C88-13A1-442C-B72B-2B19EA3AC3F1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30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0663" y="285750"/>
            <a:ext cx="7912100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>
                <a:solidFill>
                  <a:srgbClr val="FFFFFF"/>
                </a:solidFill>
              </a:rPr>
              <a:t>Secondary Axioms of Serbia Forum: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>
                <a:solidFill>
                  <a:srgbClr val="FFFFFF"/>
                </a:solidFill>
              </a:rPr>
              <a:t>Temporary differences compared to Wikipedia!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>
                <a:solidFill>
                  <a:srgbClr val="FF0000"/>
                </a:solidFill>
              </a:rPr>
              <a:t> </a:t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May dissappear over time!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47650" y="1679575"/>
            <a:ext cx="87249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FFFFFF"/>
                </a:solidFill>
              </a:rPr>
              <a:t>(1) Semantic search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FFFFFF"/>
                </a:solidFill>
              </a:rPr>
              <a:t>(2) Author visibility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FFFFFF"/>
                </a:solidFill>
              </a:rPr>
              <a:t>(3) Evolution tracking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FFFFFF"/>
                </a:solidFill>
              </a:rPr>
              <a:t>(4) Original commodities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75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2BC4BC02-14EF-418D-A776-8509302B236E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31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3675" y="0"/>
            <a:ext cx="7869238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>
                <a:solidFill>
                  <a:srgbClr val="FFFFFF"/>
                </a:solidFill>
              </a:rPr>
              <a:t>Primary Axioms of Serbia Forum: 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Essential differences compared to Wikipedia!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>
                <a:solidFill>
                  <a:srgbClr val="FF0000"/>
                </a:solidFill>
              </a:rPr>
              <a:t>Will stay forever!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32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32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32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07963" y="1377950"/>
            <a:ext cx="8718550" cy="56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FFFFFF"/>
                </a:solidFill>
              </a:rPr>
              <a:t>(1) National herritage owned by national institutions,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      exposed by servers under control of these institutions!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FFFFFF"/>
                </a:solidFill>
              </a:rPr>
              <a:t>(2) National herritage falls into a number of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      different legal regulatories, not only CC!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FFFFFF"/>
                </a:solidFill>
              </a:rPr>
              <a:t>(3) Stress on quality and ranking,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FFFFFF"/>
                </a:solidFill>
              </a:rPr>
              <a:t>      not quantity and chaos!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FFFFFF"/>
                </a:solidFill>
              </a:rPr>
              <a:t>(4) Possible semantic culture-oriented translation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      into a number of relevant foreign languages!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74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723FE098-61AD-4044-B747-73500B4992F4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32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71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latin typeface="Times New Roman" pitchFamily="18" charset="0"/>
                <a:ea typeface="DejaVu Sans"/>
                <a:cs typeface="DejaVu Sans"/>
              </a:rPr>
              <a:t>© H. Maurer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5F6000FA-2CF3-4859-AF81-A3F2AA60D469}" type="slidenum">
              <a:rPr lang="en-US" sz="1400">
                <a:latin typeface="Times New Roman" pitchFamily="18" charset="0"/>
                <a:ea typeface="DejaVu Sans"/>
                <a:cs typeface="DejaVu Sans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33</a:t>
            </a:fld>
            <a:endParaRPr lang="en-US" sz="1400">
              <a:latin typeface="Times New Roman" pitchFamily="18" charset="0"/>
              <a:ea typeface="DejaVu Sans"/>
              <a:cs typeface="DejaVu San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021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latin typeface="Times New Roman" pitchFamily="18" charset="0"/>
                <a:ea typeface="DejaVu Sans"/>
                <a:cs typeface="DejaVu Sans"/>
              </a:rPr>
              <a:t>© H. Maurer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D30D403-BC9F-4911-B23C-36016E1B4BFC}" type="slidenum">
              <a:rPr lang="en-US" sz="1400">
                <a:latin typeface="Times New Roman" pitchFamily="18" charset="0"/>
                <a:ea typeface="DejaVu Sans"/>
                <a:cs typeface="DejaVu Sans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34</a:t>
            </a:fld>
            <a:endParaRPr lang="en-US" sz="1400">
              <a:latin typeface="Times New Roman" pitchFamily="18" charset="0"/>
              <a:ea typeface="DejaVu Sans"/>
              <a:cs typeface="DejaVu Sans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72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latin typeface="Times New Roman" pitchFamily="18" charset="0"/>
                <a:ea typeface="DejaVu Sans"/>
                <a:cs typeface="DejaVu Sans"/>
              </a:rPr>
              <a:t>© H. Maurer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778DD620-F5FB-4C11-ADF2-1120E359CD3C}" type="slidenum">
              <a:rPr lang="en-US" sz="1400">
                <a:latin typeface="Times New Roman" pitchFamily="18" charset="0"/>
                <a:ea typeface="DejaVu Sans"/>
                <a:cs typeface="DejaVu Sans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35</a:t>
            </a:fld>
            <a:endParaRPr lang="en-US" sz="1400">
              <a:latin typeface="Times New Roman" pitchFamily="18" charset="0"/>
              <a:ea typeface="DejaVu Sans"/>
              <a:cs typeface="DejaVu Sans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938" y="6238875"/>
            <a:ext cx="19034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en-US" sz="3200">
                <a:solidFill>
                  <a:srgbClr val="FFFFFF"/>
                </a:solidFill>
              </a:rPr>
              <a:t>vm@etf.rs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9050" y="-266700"/>
            <a:ext cx="3567113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2000">
                <a:solidFill>
                  <a:srgbClr val="595959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14872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3050"/>
            <a:ext cx="8991600" cy="1143000"/>
          </a:xfrm>
        </p:spPr>
        <p:txBody>
          <a:bodyPr/>
          <a:lstStyle/>
          <a:p>
            <a:pPr algn="ctr"/>
            <a:r>
              <a:rPr lang="en-US" sz="3600" dirty="0" smtClean="0"/>
              <a:t>Top of the Ice Berg: Heritage Mining</a:t>
            </a:r>
            <a:br>
              <a:rPr lang="en-US" sz="3600" dirty="0" smtClean="0"/>
            </a:br>
            <a:r>
              <a:rPr lang="en-US" sz="3600" dirty="0" smtClean="0"/>
              <a:t>(all the six serving the history understanding)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 </a:t>
            </a:r>
            <a:r>
              <a:rPr lang="en-US" dirty="0"/>
              <a:t>can be omitted (imputation)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Events can be changed (mutation)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Events can be made up (amputation)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Enabler Technology = Heritage Portals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(cross comparison leading to real truth)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© H. Maurer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/>
              <a:t>What are the currently available heritage portals?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© H. Maurer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/>
              <a:t>What are the currently available heritage portals?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 H. Maurer</a:t>
            </a:r>
          </a:p>
        </p:txBody>
      </p:sp>
    </p:spTree>
    <p:extLst>
      <p:ext uri="{BB962C8B-B14F-4D97-AF65-F5344CB8AC3E}">
        <p14:creationId xmlns:p14="http://schemas.microsoft.com/office/powerpoint/2010/main" val="15368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/>
              <a:t>What are the currently available heritage portals?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357812" cy="4524375"/>
          </a:xfrm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 H. Maurer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#1?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FC6FCED0-5298-48F8-947C-20986FEEBEBF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8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8000" y="4953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79400" y="187325"/>
            <a:ext cx="8474075" cy="335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Wikipedia: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A valuable resource to get up-to-date information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Available in many languages: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English: ~ 4,000.000 entries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German: ~2,000.000 entries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Serbian:  </a:t>
            </a:r>
            <a:r>
              <a:rPr lang="en-US" sz="3200" dirty="0" smtClean="0">
                <a:solidFill>
                  <a:srgbClr val="FFFFFF"/>
                </a:solidFill>
              </a:rPr>
              <a:t> ~</a:t>
            </a:r>
            <a:r>
              <a:rPr lang="en-US" sz="3200" dirty="0">
                <a:solidFill>
                  <a:srgbClr val="FFFFFF"/>
                </a:solidFill>
              </a:rPr>
              <a:t>200.000 entries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2738" y="3794125"/>
            <a:ext cx="640715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>
                <a:solidFill>
                  <a:srgbClr val="FFFFFF"/>
                </a:solidFill>
              </a:rPr>
              <a:t>However,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>
                <a:solidFill>
                  <a:srgbClr val="FFFFFF"/>
                </a:solidFill>
              </a:rPr>
              <a:t>most entries in the Serbian Wikipedia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>
                <a:solidFill>
                  <a:srgbClr val="FFFFFF"/>
                </a:solidFill>
              </a:rPr>
              <a:t>do not (!) concentrate on Serbia 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and are quite incomplete.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1600">
              <a:solidFill>
                <a:srgbClr val="FFFFFF"/>
              </a:solidFill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>
                <a:solidFill>
                  <a:srgbClr val="FF0000"/>
                </a:solidFill>
              </a:rPr>
              <a:t>Our destiny must be in our hands! </a:t>
            </a:r>
          </a:p>
        </p:txBody>
      </p:sp>
    </p:spTree>
    <p:extLst>
      <p:ext uri="{BB962C8B-B14F-4D97-AF65-F5344CB8AC3E}">
        <p14:creationId xmlns:p14="http://schemas.microsoft.com/office/powerpoint/2010/main" val="1099919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32574055-425F-4017-9AFB-22EB142275D5}" type="slidenum">
              <a:rPr lang="en-US" sz="1400">
                <a:solidFill>
                  <a:srgbClr val="FFFFFF"/>
                </a:solidFill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9</a:t>
            </a:fld>
            <a:r>
              <a:rPr lang="en-US" sz="1400">
                <a:solidFill>
                  <a:srgbClr val="FFFFFF"/>
                </a:solidFill>
              </a:rPr>
              <a:t>/29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540375"/>
            <a:ext cx="8975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FFFFFF"/>
                </a:solidFill>
              </a:rPr>
              <a:t>The majority of topics on the Serbian Wikipedia does not deal with Serbia (like the above) and is incomplete (links missing) as the red entries show.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 flipV="1">
            <a:off x="6199188" y="3913188"/>
            <a:ext cx="1593850" cy="2232025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 flipV="1">
            <a:off x="1931988" y="3989388"/>
            <a:ext cx="5851525" cy="2146300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4741863" y="4494213"/>
            <a:ext cx="3041650" cy="1651000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 flipV="1">
            <a:off x="5808663" y="4484688"/>
            <a:ext cx="1984375" cy="1679575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8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Droid Sans Fallback"/>
        <a:cs typeface="Droid Sans Fallback"/>
      </a:majorFont>
      <a:minorFont>
        <a:latin typeface="Times New Roman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629</Words>
  <Application>Microsoft Office PowerPoint</Application>
  <PresentationFormat>On-screen Show (4:3)</PresentationFormat>
  <Paragraphs>196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1_Office Theme</vt:lpstr>
      <vt:lpstr>PowerPoint Presentation</vt:lpstr>
      <vt:lpstr>How to Teach DataMining Effectively?</vt:lpstr>
      <vt:lpstr>Dimensions of DataMining:</vt:lpstr>
      <vt:lpstr>Top of the Ice Berg: Heritage Mining (all the six serving the history understanding)</vt:lpstr>
      <vt:lpstr>What are the currently available heritage portals?</vt:lpstr>
      <vt:lpstr>What are the currently available heritage portals?</vt:lpstr>
      <vt:lpstr>What are the currently available heritage portals?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Nemanja</dc:creator>
  <cp:lastModifiedBy>Nemanja</cp:lastModifiedBy>
  <cp:revision>2</cp:revision>
  <dcterms:created xsi:type="dcterms:W3CDTF">2014-01-20T11:25:28Z</dcterms:created>
  <dcterms:modified xsi:type="dcterms:W3CDTF">2014-01-20T11:43:49Z</dcterms:modified>
</cp:coreProperties>
</file>